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4092" r:id="rId2"/>
    <p:sldMasterId id="2147484105" r:id="rId3"/>
    <p:sldMasterId id="2147484056" r:id="rId4"/>
    <p:sldMasterId id="2147484068" r:id="rId5"/>
    <p:sldMasterId id="2147484080" r:id="rId6"/>
  </p:sldMasterIdLst>
  <p:notesMasterIdLst>
    <p:notesMasterId r:id="rId33"/>
  </p:notesMasterIdLst>
  <p:sldIdLst>
    <p:sldId id="441" r:id="rId7"/>
    <p:sldId id="442" r:id="rId8"/>
    <p:sldId id="542" r:id="rId9"/>
    <p:sldId id="443" r:id="rId10"/>
    <p:sldId id="566" r:id="rId11"/>
    <p:sldId id="568" r:id="rId12"/>
    <p:sldId id="516" r:id="rId13"/>
    <p:sldId id="555" r:id="rId14"/>
    <p:sldId id="557" r:id="rId15"/>
    <p:sldId id="556" r:id="rId16"/>
    <p:sldId id="533" r:id="rId17"/>
    <p:sldId id="562" r:id="rId18"/>
    <p:sldId id="563" r:id="rId19"/>
    <p:sldId id="549" r:id="rId20"/>
    <p:sldId id="561" r:id="rId21"/>
    <p:sldId id="564" r:id="rId22"/>
    <p:sldId id="541" r:id="rId23"/>
    <p:sldId id="569" r:id="rId24"/>
    <p:sldId id="537" r:id="rId25"/>
    <p:sldId id="558" r:id="rId26"/>
    <p:sldId id="559" r:id="rId27"/>
    <p:sldId id="560" r:id="rId28"/>
    <p:sldId id="545" r:id="rId29"/>
    <p:sldId id="570" r:id="rId30"/>
    <p:sldId id="567" r:id="rId31"/>
    <p:sldId id="546"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89165" autoAdjust="0"/>
  </p:normalViewPr>
  <p:slideViewPr>
    <p:cSldViewPr>
      <p:cViewPr>
        <p:scale>
          <a:sx n="75" d="100"/>
          <a:sy n="75" d="100"/>
        </p:scale>
        <p:origin x="804" y="4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95655-ABBB-4E06-B519-4817C760C21D}" type="datetimeFigureOut">
              <a:rPr lang="en-US" smtClean="0"/>
              <a:t>8/18/2020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BB726-5297-4F7C-A863-AC418499F69E}" type="slidenum">
              <a:rPr lang="en-US" smtClean="0"/>
              <a:t>‹#›</a:t>
            </a:fld>
            <a:endParaRPr lang="en-US"/>
          </a:p>
        </p:txBody>
      </p:sp>
    </p:spTree>
    <p:extLst>
      <p:ext uri="{BB962C8B-B14F-4D97-AF65-F5344CB8AC3E}">
        <p14:creationId xmlns:p14="http://schemas.microsoft.com/office/powerpoint/2010/main" val="103298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Thận </a:t>
            </a:r>
            <a:r>
              <a:rPr lang="en-US" baseline="0" dirty="0" err="1" smtClean="0"/>
              <a:t>có</a:t>
            </a:r>
            <a:r>
              <a:rPr lang="en-US" baseline="0" dirty="0" smtClean="0"/>
              <a:t> </a:t>
            </a:r>
            <a:r>
              <a:rPr lang="en-US" baseline="0" dirty="0" err="1" smtClean="0"/>
              <a:t>chức</a:t>
            </a:r>
            <a:r>
              <a:rPr lang="en-US" baseline="0" dirty="0" smtClean="0"/>
              <a:t> </a:t>
            </a:r>
            <a:r>
              <a:rPr lang="en-US" baseline="0" dirty="0" err="1" smtClean="0"/>
              <a:t>năng</a:t>
            </a:r>
            <a:r>
              <a:rPr lang="en-US" baseline="0" dirty="0" smtClean="0"/>
              <a:t> </a:t>
            </a:r>
            <a:r>
              <a:rPr lang="en-US" baseline="0" dirty="0" err="1" smtClean="0"/>
              <a:t>lọc</a:t>
            </a:r>
            <a:r>
              <a:rPr lang="en-US" baseline="0" dirty="0" smtClean="0"/>
              <a:t> </a:t>
            </a:r>
            <a:r>
              <a:rPr lang="en-US" baseline="0" dirty="0" err="1" smtClean="0"/>
              <a:t>máu</a:t>
            </a:r>
            <a:r>
              <a:rPr lang="en-US" baseline="0" dirty="0" smtClean="0"/>
              <a:t> </a:t>
            </a:r>
            <a:r>
              <a:rPr lang="en-US" baseline="0" dirty="0" err="1" smtClean="0"/>
              <a:t>bài</a:t>
            </a:r>
            <a:r>
              <a:rPr lang="en-US" baseline="0" dirty="0" smtClean="0"/>
              <a:t> </a:t>
            </a:r>
            <a:r>
              <a:rPr lang="en-US" baseline="0" dirty="0" err="1" smtClean="0"/>
              <a:t>tiết</a:t>
            </a:r>
            <a:r>
              <a:rPr lang="en-US" baseline="0" dirty="0" smtClean="0"/>
              <a:t> </a:t>
            </a:r>
            <a:r>
              <a:rPr lang="en-US" baseline="0" dirty="0" err="1" smtClean="0"/>
              <a:t>nước</a:t>
            </a:r>
            <a:r>
              <a:rPr lang="en-US" baseline="0" dirty="0" smtClean="0"/>
              <a:t> </a:t>
            </a:r>
            <a:r>
              <a:rPr lang="en-US" baseline="0" dirty="0" err="1" smtClean="0"/>
              <a:t>tiểu</a:t>
            </a:r>
            <a:r>
              <a:rPr lang="en-US" baseline="0" dirty="0" smtClean="0"/>
              <a:t>, </a:t>
            </a:r>
            <a:r>
              <a:rPr lang="en-US" baseline="0" dirty="0" err="1" smtClean="0"/>
              <a:t>xét</a:t>
            </a:r>
            <a:r>
              <a:rPr lang="en-US" baseline="0" dirty="0" smtClean="0"/>
              <a:t> </a:t>
            </a:r>
            <a:r>
              <a:rPr lang="en-US" baseline="0" dirty="0" err="1" smtClean="0"/>
              <a:t>nghiêp</a:t>
            </a:r>
            <a:r>
              <a:rPr lang="en-US" baseline="0" dirty="0" smtClean="0"/>
              <a:t> </a:t>
            </a:r>
            <a:r>
              <a:rPr lang="en-US" baseline="0" dirty="0" err="1" smtClean="0"/>
              <a:t>nước</a:t>
            </a:r>
            <a:r>
              <a:rPr lang="en-US" baseline="0" dirty="0" smtClean="0"/>
              <a:t> </a:t>
            </a:r>
            <a:r>
              <a:rPr lang="en-US" baseline="0" dirty="0" err="1" smtClean="0"/>
              <a:t>tiểu</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đánh</a:t>
            </a:r>
            <a:r>
              <a:rPr lang="en-US" baseline="0" dirty="0" smtClean="0"/>
              <a:t> </a:t>
            </a:r>
            <a:r>
              <a:rPr lang="en-US" baseline="0" dirty="0" err="1" smtClean="0"/>
              <a:t>giá</a:t>
            </a:r>
            <a:r>
              <a:rPr lang="en-US" baseline="0" dirty="0" smtClean="0"/>
              <a:t> </a:t>
            </a:r>
            <a:r>
              <a:rPr lang="en-US" baseline="0" dirty="0" err="1" smtClean="0"/>
              <a:t>chức</a:t>
            </a:r>
            <a:r>
              <a:rPr lang="en-US" baseline="0" dirty="0" smtClean="0"/>
              <a:t> </a:t>
            </a:r>
            <a:r>
              <a:rPr lang="en-US" baseline="0" dirty="0" err="1" smtClean="0"/>
              <a:t>năng</a:t>
            </a:r>
            <a:r>
              <a:rPr lang="en-US" baseline="0" dirty="0" smtClean="0"/>
              <a:t> </a:t>
            </a:r>
            <a:r>
              <a:rPr lang="en-US" baseline="0" dirty="0" err="1" smtClean="0"/>
              <a:t>của</a:t>
            </a:r>
            <a:r>
              <a:rPr lang="en-US" baseline="0" dirty="0" smtClean="0"/>
              <a:t> Thận </a:t>
            </a:r>
            <a:r>
              <a:rPr lang="en-US" baseline="0" dirty="0" err="1" smtClean="0"/>
              <a:t>và</a:t>
            </a:r>
            <a:r>
              <a:rPr lang="en-US" baseline="0" dirty="0" smtClean="0"/>
              <a:t> </a:t>
            </a:r>
            <a:r>
              <a:rPr lang="en-US" baseline="0" dirty="0" err="1" smtClean="0"/>
              <a:t>phát</a:t>
            </a:r>
            <a:r>
              <a:rPr lang="en-US" baseline="0" dirty="0" smtClean="0"/>
              <a:t> </a:t>
            </a:r>
            <a:r>
              <a:rPr lang="en-US" baseline="0" dirty="0" err="1" smtClean="0"/>
              <a:t>hiện</a:t>
            </a:r>
            <a:r>
              <a:rPr lang="en-US" baseline="0" dirty="0" smtClean="0"/>
              <a:t> </a:t>
            </a:r>
            <a:r>
              <a:rPr lang="en-US" baseline="0" dirty="0" err="1" smtClean="0"/>
              <a:t>ra</a:t>
            </a:r>
            <a:r>
              <a:rPr lang="en-US" baseline="0" dirty="0" smtClean="0"/>
              <a:t> </a:t>
            </a:r>
            <a:r>
              <a:rPr lang="en-US" baseline="0" dirty="0" err="1" smtClean="0"/>
              <a:t>các</a:t>
            </a:r>
            <a:r>
              <a:rPr lang="en-US" baseline="0" dirty="0" smtClean="0"/>
              <a:t> </a:t>
            </a:r>
            <a:r>
              <a:rPr lang="en-US" baseline="0" dirty="0" err="1" smtClean="0"/>
              <a:t>bệnh</a:t>
            </a:r>
            <a:r>
              <a:rPr lang="en-US" baseline="0" dirty="0" smtClean="0"/>
              <a:t> </a:t>
            </a:r>
            <a:r>
              <a:rPr lang="en-US" baseline="0" dirty="0" err="1" smtClean="0"/>
              <a:t>lý</a:t>
            </a:r>
            <a:r>
              <a:rPr lang="en-US" baseline="0" dirty="0" smtClean="0"/>
              <a:t> </a:t>
            </a:r>
            <a:r>
              <a:rPr lang="en-US" baseline="0" dirty="0" err="1" smtClean="0"/>
              <a:t>hệ</a:t>
            </a:r>
            <a:r>
              <a:rPr lang="en-US" baseline="0" dirty="0" smtClean="0"/>
              <a:t> </a:t>
            </a:r>
            <a:r>
              <a:rPr lang="en-US" baseline="0" dirty="0" err="1" smtClean="0"/>
              <a:t>tiết</a:t>
            </a:r>
            <a:r>
              <a:rPr lang="en-US" baseline="0" dirty="0" smtClean="0"/>
              <a:t> </a:t>
            </a:r>
            <a:r>
              <a:rPr lang="en-US" baseline="0" dirty="0" err="1" smtClean="0"/>
              <a:t>niệu</a:t>
            </a:r>
            <a:endParaRPr lang="en-US" dirty="0"/>
          </a:p>
        </p:txBody>
      </p:sp>
      <p:sp>
        <p:nvSpPr>
          <p:cNvPr id="4" name="Slide Number Placeholder 3"/>
          <p:cNvSpPr>
            <a:spLocks noGrp="1"/>
          </p:cNvSpPr>
          <p:nvPr>
            <p:ph type="sldNum" sz="quarter" idx="10"/>
          </p:nvPr>
        </p:nvSpPr>
        <p:spPr/>
        <p:txBody>
          <a:bodyPr/>
          <a:lstStyle/>
          <a:p>
            <a:fld id="{5BFBB726-5297-4F7C-A863-AC418499F69E}" type="slidenum">
              <a:rPr lang="en-US" smtClean="0"/>
              <a:t>2</a:t>
            </a:fld>
            <a:endParaRPr lang="en-US"/>
          </a:p>
        </p:txBody>
      </p:sp>
    </p:spTree>
    <p:extLst>
      <p:ext uri="{BB962C8B-B14F-4D97-AF65-F5344CB8AC3E}">
        <p14:creationId xmlns:p14="http://schemas.microsoft.com/office/powerpoint/2010/main" val="231006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14</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15</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16</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17</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18</a:t>
            </a:fld>
            <a:endParaRPr lang="en-US"/>
          </a:p>
        </p:txBody>
      </p:sp>
    </p:spTree>
    <p:extLst>
      <p:ext uri="{BB962C8B-B14F-4D97-AF65-F5344CB8AC3E}">
        <p14:creationId xmlns:p14="http://schemas.microsoft.com/office/powerpoint/2010/main" val="178114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có</a:t>
            </a:r>
            <a:r>
              <a:rPr lang="en-US" baseline="0" dirty="0" smtClean="0"/>
              <a:t> 01 </a:t>
            </a:r>
            <a:r>
              <a:rPr lang="en-US" baseline="0" dirty="0" err="1" smtClean="0"/>
              <a:t>buổi</a:t>
            </a:r>
            <a:r>
              <a:rPr lang="en-US" baseline="0" dirty="0" smtClean="0"/>
              <a:t> </a:t>
            </a:r>
            <a:r>
              <a:rPr lang="en-US" baseline="0" dirty="0" err="1" smtClean="0"/>
              <a:t>để</a:t>
            </a:r>
            <a:r>
              <a:rPr lang="en-US" baseline="0" dirty="0" smtClean="0"/>
              <a:t> </a:t>
            </a:r>
            <a:r>
              <a:rPr lang="en-US" baseline="0" dirty="0" err="1" smtClean="0"/>
              <a:t>thực</a:t>
            </a:r>
            <a:r>
              <a:rPr lang="en-US" baseline="0" dirty="0" smtClean="0"/>
              <a:t> </a:t>
            </a:r>
            <a:r>
              <a:rPr lang="en-US" baseline="0" dirty="0" err="1" smtClean="0"/>
              <a:t>hành</a:t>
            </a:r>
            <a:r>
              <a:rPr lang="en-US" baseline="0" dirty="0" smtClean="0"/>
              <a:t> </a:t>
            </a:r>
            <a:r>
              <a:rPr lang="en-US" baseline="0" dirty="0" err="1" smtClean="0"/>
              <a:t>kỹ</a:t>
            </a:r>
            <a:r>
              <a:rPr lang="en-US" baseline="0" dirty="0" smtClean="0"/>
              <a:t> </a:t>
            </a:r>
            <a:r>
              <a:rPr lang="en-US" baseline="0" dirty="0" err="1" smtClean="0"/>
              <a:t>hơn</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19</a:t>
            </a:fld>
            <a:endParaRPr lang="en-US"/>
          </a:p>
        </p:txBody>
      </p:sp>
    </p:spTree>
    <p:extLst>
      <p:ext uri="{BB962C8B-B14F-4D97-AF65-F5344CB8AC3E}">
        <p14:creationId xmlns:p14="http://schemas.microsoft.com/office/powerpoint/2010/main" val="3421141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28960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4895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 </a:t>
            </a:r>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vì</a:t>
            </a:r>
            <a:r>
              <a:rPr lang="en-US" baseline="0" dirty="0" smtClean="0"/>
              <a:t> </a:t>
            </a:r>
            <a:r>
              <a:rPr lang="en-US" baseline="0" dirty="0" err="1" smtClean="0"/>
              <a:t>sao</a:t>
            </a:r>
            <a:r>
              <a:rPr lang="en-US" baseline="0" dirty="0" smtClean="0"/>
              <a:t> </a:t>
            </a:r>
            <a:r>
              <a:rPr lang="en-US" baseline="0" dirty="0" err="1" smtClean="0"/>
              <a:t>chọn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đó</a:t>
            </a:r>
            <a:endParaRPr lang="en-US" dirty="0" smtClean="0"/>
          </a:p>
          <a:p>
            <a:r>
              <a:rPr lang="en-US" dirty="0" err="1" smtClean="0"/>
              <a:t>Vậy</a:t>
            </a:r>
            <a:r>
              <a:rPr lang="en-US" dirty="0" smtClean="0"/>
              <a:t> </a:t>
            </a:r>
            <a:r>
              <a:rPr lang="en-US"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t>23</a:t>
            </a:fld>
            <a:endParaRPr lang="en-US"/>
          </a:p>
        </p:txBody>
      </p:sp>
    </p:spTree>
    <p:extLst>
      <p:ext uri="{BB962C8B-B14F-4D97-AF65-F5344CB8AC3E}">
        <p14:creationId xmlns:p14="http://schemas.microsoft.com/office/powerpoint/2010/main" val="3753296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 </a:t>
            </a:r>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vì</a:t>
            </a:r>
            <a:r>
              <a:rPr lang="en-US" baseline="0" dirty="0" smtClean="0"/>
              <a:t> </a:t>
            </a:r>
            <a:r>
              <a:rPr lang="en-US" baseline="0" dirty="0" err="1" smtClean="0"/>
              <a:t>sao</a:t>
            </a:r>
            <a:r>
              <a:rPr lang="en-US" baseline="0" dirty="0" smtClean="0"/>
              <a:t> </a:t>
            </a:r>
            <a:r>
              <a:rPr lang="en-US" baseline="0" dirty="0" err="1" smtClean="0"/>
              <a:t>chọn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đó</a:t>
            </a:r>
            <a:endParaRPr lang="en-US" dirty="0" smtClean="0"/>
          </a:p>
          <a:p>
            <a:r>
              <a:rPr lang="en-US" dirty="0" err="1" smtClean="0"/>
              <a:t>Vậy</a:t>
            </a:r>
            <a:r>
              <a:rPr lang="en-US" dirty="0" smtClean="0"/>
              <a:t> </a:t>
            </a:r>
            <a:r>
              <a:rPr lang="en-US"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thuộc</a:t>
            </a:r>
            <a:r>
              <a:rPr lang="en-US" baseline="0" dirty="0" smtClean="0"/>
              <a:t> </a:t>
            </a:r>
            <a:r>
              <a:rPr lang="en-US" baseline="0" dirty="0" err="1" smtClean="0"/>
              <a:t>nhóm</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nào</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t>24</a:t>
            </a:fld>
            <a:endParaRPr lang="en-US"/>
          </a:p>
        </p:txBody>
      </p:sp>
    </p:spTree>
    <p:extLst>
      <p:ext uri="{BB962C8B-B14F-4D97-AF65-F5344CB8AC3E}">
        <p14:creationId xmlns:p14="http://schemas.microsoft.com/office/powerpoint/2010/main" val="337409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SV </a:t>
            </a:r>
            <a:r>
              <a:rPr lang="en-US" dirty="0" err="1" smtClean="0"/>
              <a:t>đọc</a:t>
            </a:r>
            <a:r>
              <a:rPr lang="en-US" dirty="0" smtClean="0"/>
              <a:t>,</a:t>
            </a:r>
            <a:r>
              <a:rPr lang="en-US" baseline="0" dirty="0" smtClean="0"/>
              <a:t> GV </a:t>
            </a:r>
            <a:r>
              <a:rPr lang="en-US" baseline="0" dirty="0" err="1" smtClean="0"/>
              <a:t>tóm</a:t>
            </a:r>
            <a:r>
              <a:rPr lang="en-US" baseline="0" dirty="0" smtClean="0"/>
              <a:t> </a:t>
            </a:r>
            <a:r>
              <a:rPr lang="en-US" baseline="0" dirty="0" err="1" smtClean="0"/>
              <a:t>tắt</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t>4</a:t>
            </a:fld>
            <a:endParaRPr lang="en-US"/>
          </a:p>
        </p:txBody>
      </p:sp>
    </p:spTree>
    <p:extLst>
      <p:ext uri="{BB962C8B-B14F-4D97-AF65-F5344CB8AC3E}">
        <p14:creationId xmlns:p14="http://schemas.microsoft.com/office/powerpoint/2010/main" val="203362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2896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2896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2896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2896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11</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12</a:t>
            </a:fld>
            <a:endParaRPr lang="en-US"/>
          </a:p>
        </p:txBody>
      </p:sp>
    </p:spTree>
    <p:extLst>
      <p:ext uri="{BB962C8B-B14F-4D97-AF65-F5344CB8AC3E}">
        <p14:creationId xmlns:p14="http://schemas.microsoft.com/office/powerpoint/2010/main" val="292591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Tóm</a:t>
            </a:r>
            <a:r>
              <a:rPr lang="en-US" baseline="0" dirty="0" smtClean="0"/>
              <a:t> </a:t>
            </a:r>
            <a:r>
              <a:rPr lang="en-US" baseline="0" dirty="0" err="1" smtClean="0"/>
              <a:t>tắt</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GV </a:t>
            </a:r>
            <a:r>
              <a:rPr lang="en-US" baseline="0" dirty="0" err="1" smtClean="0"/>
              <a:t>hoặc</a:t>
            </a:r>
            <a:r>
              <a:rPr lang="en-US" baseline="0" dirty="0" smtClean="0"/>
              <a:t> SV</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13</a:t>
            </a:fld>
            <a:endParaRPr lang="en-US"/>
          </a:p>
        </p:txBody>
      </p:sp>
    </p:spTree>
    <p:extLst>
      <p:ext uri="{BB962C8B-B14F-4D97-AF65-F5344CB8AC3E}">
        <p14:creationId xmlns:p14="http://schemas.microsoft.com/office/powerpoint/2010/main" val="292591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9898-BF0B-452F-949E-F5EA7B9692BD}"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634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7296-8EB9-4A83-9B7D-1FAD224A2D3F}"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10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8466-BBE2-41C9-A724-31A3582D4DBC}"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29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2A0096-32E1-4064-8476-605DD9F3F9B1}"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1130496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A0096-32E1-4064-8476-605DD9F3F9B1}"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75207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A0096-32E1-4064-8476-605DD9F3F9B1}"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288692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A0096-32E1-4064-8476-605DD9F3F9B1}"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474575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A0096-32E1-4064-8476-605DD9F3F9B1}"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357354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2A0096-32E1-4064-8476-605DD9F3F9B1}"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3305691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A0096-32E1-4064-8476-605DD9F3F9B1}"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9078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A0096-32E1-4064-8476-605DD9F3F9B1}"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374989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9261-1394-4555-BBA7-442818D6426F}"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13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A0096-32E1-4064-8476-605DD9F3F9B1}"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54884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A0096-32E1-4064-8476-605DD9F3F9B1}"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2913015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A0096-32E1-4064-8476-605DD9F3F9B1}"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2639063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2A0096-32E1-4064-8476-605DD9F3F9B1}"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10C21-7B62-4F0C-BE07-4D09A2F8B43C}" type="slidenum">
              <a:rPr lang="en-US" smtClean="0"/>
              <a:t>‹#›</a:t>
            </a:fld>
            <a:endParaRPr lang="en-US"/>
          </a:p>
        </p:txBody>
      </p:sp>
    </p:spTree>
    <p:extLst>
      <p:ext uri="{BB962C8B-B14F-4D97-AF65-F5344CB8AC3E}">
        <p14:creationId xmlns:p14="http://schemas.microsoft.com/office/powerpoint/2010/main" val="32002394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CD1D4-9357-45D2-83F0-4235C6CF324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815790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CD1D4-9357-45D2-83F0-4235C6CF324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36571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CD1D4-9357-45D2-83F0-4235C6CF324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2103750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CD1D4-9357-45D2-83F0-4235C6CF3247}"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3086543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CD1D4-9357-45D2-83F0-4235C6CF3247}"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2936324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CD1D4-9357-45D2-83F0-4235C6CF3247}"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36601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056FA-0A51-4061-B6CE-B6B3D3D787F6}"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05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CD1D4-9357-45D2-83F0-4235C6CF3247}"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1338834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CD1D4-9357-45D2-83F0-4235C6CF3247}"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861510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CD1D4-9357-45D2-83F0-4235C6CF3247}"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2266331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CD1D4-9357-45D2-83F0-4235C6CF324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1509492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CD1D4-9357-45D2-83F0-4235C6CF3247}"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CABA-03EE-429B-995B-6E355D7C0D88}" type="slidenum">
              <a:rPr lang="en-US" smtClean="0"/>
              <a:t>‹#›</a:t>
            </a:fld>
            <a:endParaRPr lang="en-US"/>
          </a:p>
        </p:txBody>
      </p:sp>
    </p:spTree>
    <p:extLst>
      <p:ext uri="{BB962C8B-B14F-4D97-AF65-F5344CB8AC3E}">
        <p14:creationId xmlns:p14="http://schemas.microsoft.com/office/powerpoint/2010/main" val="1426505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9898-BF0B-452F-949E-F5EA7B9692BD}"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008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9261-1394-4555-BBA7-442818D6426F}"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98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056FA-0A51-4061-B6CE-B6B3D3D787F6}"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749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1F226-3400-48E0-8742-40FCECF57D93}"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433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3468-9202-42B6-A194-39C56505978E}" type="datetime1">
              <a:rPr lang="en-US" smtClean="0">
                <a:solidFill>
                  <a:prstClr val="black">
                    <a:tint val="75000"/>
                  </a:prstClr>
                </a:solidFill>
              </a:rPr>
              <a:pPr/>
              <a:t>8/18/2020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87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1F226-3400-48E0-8742-40FCECF57D93}"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254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26450-3CC8-4EF4-B8BB-C6F944E0A899}" type="datetime1">
              <a:rPr lang="en-US" smtClean="0">
                <a:solidFill>
                  <a:prstClr val="black">
                    <a:tint val="75000"/>
                  </a:prstClr>
                </a:solidFill>
              </a:rPr>
              <a:pPr/>
              <a:t>8/18/2020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33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1425-8828-4929-A6F1-5F01384B68BB}" type="datetime1">
              <a:rPr lang="en-US" smtClean="0">
                <a:solidFill>
                  <a:prstClr val="black">
                    <a:tint val="75000"/>
                  </a:prstClr>
                </a:solidFill>
              </a:rPr>
              <a:pPr/>
              <a:t>8/18/2020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843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E5394-349D-47D2-9264-649946AA2DBF}"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95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B5D4-5091-425D-900F-0F97A2661A12}"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396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7296-8EB9-4A83-9B7D-1FAD224A2D3F}"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151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8466-BBE2-41C9-A724-31A3582D4DBC}"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967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9898-BF0B-452F-949E-F5EA7B9692BD}"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533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9261-1394-4555-BBA7-442818D6426F}"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57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056FA-0A51-4061-B6CE-B6B3D3D787F6}"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648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1F226-3400-48E0-8742-40FCECF57D93}"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45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3468-9202-42B6-A194-39C56505978E}" type="datetime1">
              <a:rPr lang="en-US" smtClean="0">
                <a:solidFill>
                  <a:prstClr val="black">
                    <a:tint val="75000"/>
                  </a:prstClr>
                </a:solidFill>
              </a:rPr>
              <a:pPr/>
              <a:t>8/18/2020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440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3468-9202-42B6-A194-39C56505978E}" type="datetime1">
              <a:rPr lang="en-US" smtClean="0">
                <a:solidFill>
                  <a:prstClr val="black">
                    <a:tint val="75000"/>
                  </a:prstClr>
                </a:solidFill>
              </a:rPr>
              <a:pPr/>
              <a:t>8/18/2020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425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26450-3CC8-4EF4-B8BB-C6F944E0A899}" type="datetime1">
              <a:rPr lang="en-US" smtClean="0">
                <a:solidFill>
                  <a:prstClr val="black">
                    <a:tint val="75000"/>
                  </a:prstClr>
                </a:solidFill>
              </a:rPr>
              <a:pPr/>
              <a:t>8/18/2020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642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1425-8828-4929-A6F1-5F01384B68BB}" type="datetime1">
              <a:rPr lang="en-US" smtClean="0">
                <a:solidFill>
                  <a:prstClr val="black">
                    <a:tint val="75000"/>
                  </a:prstClr>
                </a:solidFill>
              </a:rPr>
              <a:pPr/>
              <a:t>8/18/2020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237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E5394-349D-47D2-9264-649946AA2DBF}"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358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B5D4-5091-425D-900F-0F97A2661A12}"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46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7296-8EB9-4A83-9B7D-1FAD224A2D3F}"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365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8466-BBE2-41C9-A724-31A3582D4DBC}"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853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9898-BF0B-452F-949E-F5EA7B9692BD}"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2219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9261-1394-4555-BBA7-442818D6426F}"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74368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056FA-0A51-4061-B6CE-B6B3D3D787F6}"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524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26450-3CC8-4EF4-B8BB-C6F944E0A899}" type="datetime1">
              <a:rPr lang="en-US" smtClean="0">
                <a:solidFill>
                  <a:prstClr val="black">
                    <a:tint val="75000"/>
                  </a:prstClr>
                </a:solidFill>
              </a:rPr>
              <a:pPr/>
              <a:t>8/18/2020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852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1F226-3400-48E0-8742-40FCECF57D93}"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60773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3468-9202-42B6-A194-39C56505978E}" type="datetime1">
              <a:rPr lang="en-US" smtClean="0">
                <a:solidFill>
                  <a:prstClr val="black">
                    <a:tint val="75000"/>
                  </a:prstClr>
                </a:solidFill>
              </a:rPr>
              <a:pPr/>
              <a:t>8/18/2020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45212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26450-3CC8-4EF4-B8BB-C6F944E0A899}" type="datetime1">
              <a:rPr lang="en-US" smtClean="0">
                <a:solidFill>
                  <a:prstClr val="black">
                    <a:tint val="75000"/>
                  </a:prstClr>
                </a:solidFill>
              </a:rPr>
              <a:pPr/>
              <a:t>8/18/2020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96400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1425-8828-4929-A6F1-5F01384B68BB}" type="datetime1">
              <a:rPr lang="en-US" smtClean="0">
                <a:solidFill>
                  <a:prstClr val="black">
                    <a:tint val="75000"/>
                  </a:prstClr>
                </a:solidFill>
              </a:rPr>
              <a:pPr/>
              <a:t>8/18/2020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70304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E5394-349D-47D2-9264-649946AA2DBF}"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37148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B5D4-5091-425D-900F-0F97A2661A12}"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7519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7296-8EB9-4A83-9B7D-1FAD224A2D3F}"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4167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8466-BBE2-41C9-A724-31A3582D4DBC}"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327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1425-8828-4929-A6F1-5F01384B68BB}" type="datetime1">
              <a:rPr lang="en-US" smtClean="0">
                <a:solidFill>
                  <a:prstClr val="black">
                    <a:tint val="75000"/>
                  </a:prstClr>
                </a:solidFill>
              </a:rPr>
              <a:pPr/>
              <a:t>8/18/2020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18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E5394-349D-47D2-9264-649946AA2DBF}"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71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B5D4-5091-425D-900F-0F97A2661A12}"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0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855302-2A34-4896-B138-5BC89EBB2B39}"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8828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42A0096-32E1-4064-8476-605DD9F3F9B1}" type="datetimeFigureOut">
              <a:rPr lang="en-US" smtClean="0"/>
              <a:t>8/18/2020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B110C21-7B62-4F0C-BE07-4D09A2F8B43C}" type="slidenum">
              <a:rPr lang="en-US" smtClean="0"/>
              <a:t>‹#›</a:t>
            </a:fld>
            <a:endParaRPr lang="en-US"/>
          </a:p>
        </p:txBody>
      </p:sp>
    </p:spTree>
    <p:extLst>
      <p:ext uri="{BB962C8B-B14F-4D97-AF65-F5344CB8AC3E}">
        <p14:creationId xmlns:p14="http://schemas.microsoft.com/office/powerpoint/2010/main" val="338975833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76CD1D4-9357-45D2-83F0-4235C6CF3247}" type="datetimeFigureOut">
              <a:rPr lang="en-US" smtClean="0"/>
              <a:t>8/18/2020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820CABA-03EE-429B-995B-6E355D7C0D88}" type="slidenum">
              <a:rPr lang="en-US" smtClean="0"/>
              <a:t>‹#›</a:t>
            </a:fld>
            <a:endParaRPr lang="en-US"/>
          </a:p>
        </p:txBody>
      </p:sp>
    </p:spTree>
    <p:extLst>
      <p:ext uri="{BB962C8B-B14F-4D97-AF65-F5344CB8AC3E}">
        <p14:creationId xmlns:p14="http://schemas.microsoft.com/office/powerpoint/2010/main" val="15942523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855302-2A34-4896-B138-5BC89EBB2B39}"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69527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855302-2A34-4896-B138-5BC89EBB2B39}"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64800"/>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855302-2A34-4896-B138-5BC89EBB2B39}"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000264"/>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5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5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5.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38"/>
            <a:ext cx="9144000" cy="6222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304800" y="628650"/>
            <a:ext cx="8458200" cy="4286250"/>
          </a:xfrm>
        </p:spPr>
        <p:txBody>
          <a:bodyPr>
            <a:normAutofit/>
          </a:bodyPr>
          <a:lstStyle/>
          <a:p>
            <a:endParaRPr lang="en-US" b="1" dirty="0" smtClean="0">
              <a:solidFill>
                <a:srgbClr val="0070C0"/>
              </a:solidFill>
              <a:latin typeface="Tahoma" pitchFamily="34" charset="0"/>
              <a:ea typeface="Tahoma" pitchFamily="34" charset="0"/>
              <a:cs typeface="Tahoma" pitchFamily="34" charset="0"/>
            </a:endParaRPr>
          </a:p>
          <a:p>
            <a:r>
              <a:rPr lang="en-US" sz="3600" b="1" dirty="0" smtClean="0">
                <a:solidFill>
                  <a:srgbClr val="0000FF"/>
                </a:solidFill>
                <a:latin typeface="Tahoma" pitchFamily="34" charset="0"/>
                <a:ea typeface="Tahoma" pitchFamily="34" charset="0"/>
                <a:cs typeface="Tahoma" pitchFamily="34" charset="0"/>
              </a:rPr>
              <a:t> </a:t>
            </a:r>
            <a:endParaRPr lang="en-US" b="1" dirty="0">
              <a:solidFill>
                <a:srgbClr val="FF0000"/>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algn="ctr">
              <a:spcBef>
                <a:spcPct val="20000"/>
              </a:spcBef>
              <a:buFont typeface="Arial" pitchFamily="34" charset="0"/>
              <a:buNone/>
              <a:defRPr/>
            </a:pPr>
            <a:endParaRPr lang="en-US" sz="3200" b="1" dirty="0" smtClean="0">
              <a:solidFill>
                <a:srgbClr val="FF0000"/>
              </a:solidFill>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lang="en-US" sz="3200" dirty="0" smtClean="0">
              <a:solidFill>
                <a:prstClr val="black"/>
              </a:solidFill>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a:spcBef>
                <a:spcPct val="20000"/>
              </a:spcBef>
              <a:buFont typeface="Arial" pitchFamily="34" charset="0"/>
              <a:buNone/>
              <a:defRPr/>
            </a:pPr>
            <a:endParaRPr lang="en-US" sz="3200" b="1" dirty="0">
              <a:solidFill>
                <a:srgbClr val="0070C0"/>
              </a:solidFill>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indent="-514350">
              <a:spcBef>
                <a:spcPct val="20000"/>
              </a:spcBef>
              <a:defRPr/>
            </a:pPr>
            <a:endParaRPr lang="en-US" sz="3200" b="1" dirty="0" smtClean="0">
              <a:solidFill>
                <a:srgbClr val="0070C0"/>
              </a:solidFill>
              <a:latin typeface="Tahoma" pitchFamily="34" charset="0"/>
              <a:ea typeface="Tahoma" pitchFamily="34" charset="0"/>
              <a:cs typeface="Tahoma" pitchFamily="34" charset="0"/>
            </a:endParaRPr>
          </a:p>
          <a:p>
            <a:pPr marL="514350" indent="-514350" algn="ctr">
              <a:spcBef>
                <a:spcPct val="20000"/>
              </a:spcBef>
              <a:buFont typeface="Arial" pitchFamily="34" charset="0"/>
              <a:buAutoNum type="arabicPeriod"/>
              <a:defRPr/>
            </a:pPr>
            <a:endParaRPr lang="en-US" sz="3200" b="1" dirty="0">
              <a:solidFill>
                <a:srgbClr val="0070C0"/>
              </a:solidFill>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a:blip r:embed="rId2"/>
          <a:srcRect/>
          <a:stretch>
            <a:fillRect/>
          </a:stretch>
        </p:blipFill>
        <p:spPr bwMode="auto">
          <a:xfrm>
            <a:off x="13" y="762020"/>
            <a:ext cx="9143999" cy="4474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641712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52400" y="1768927"/>
            <a:ext cx="8991600" cy="596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sz="2600" b="1" dirty="0">
                <a:solidFill>
                  <a:srgbClr val="000099"/>
                </a:solidFill>
                <a:latin typeface="Arial" pitchFamily="34" charset="0"/>
                <a:cs typeface="Arial" pitchFamily="34" charset="0"/>
              </a:rPr>
              <a:t>	</a:t>
            </a:r>
            <a:endParaRPr lang="en-US" sz="2600" b="1" dirty="0" smtClean="0">
              <a:solidFill>
                <a:srgbClr val="000099"/>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10</a:t>
            </a:fld>
            <a:endParaRPr lang="en-US">
              <a:solidFill>
                <a:prstClr val="black">
                  <a:tint val="75000"/>
                </a:prstClr>
              </a:solidFill>
            </a:endParaRPr>
          </a:p>
        </p:txBody>
      </p:sp>
      <p:sp>
        <p:nvSpPr>
          <p:cNvPr id="5" name="Rectangle 4"/>
          <p:cNvSpPr/>
          <p:nvPr/>
        </p:nvSpPr>
        <p:spPr>
          <a:xfrm>
            <a:off x="323528" y="1257051"/>
            <a:ext cx="8545388" cy="3323987"/>
          </a:xfrm>
          <a:prstGeom prst="rect">
            <a:avLst/>
          </a:prstGeom>
        </p:spPr>
        <p:txBody>
          <a:bodyPr wrap="square">
            <a:spAutoFit/>
          </a:bodyPr>
          <a:lstStyle/>
          <a:p>
            <a:pPr marL="457200" lvl="0" indent="-457200" algn="just">
              <a:lnSpc>
                <a:spcPct val="150000"/>
              </a:lnSpc>
              <a:buClr>
                <a:srgbClr val="B13F9A"/>
              </a:buClr>
              <a:buFont typeface="Wingdings" panose="05000000000000000000" pitchFamily="2" charset="2"/>
              <a:buChar char="§"/>
              <a:tabLst>
                <a:tab pos="180340" algn="l"/>
              </a:tabLst>
            </a:pPr>
            <a:r>
              <a:rPr lang="vi-VN" sz="2800" b="1" dirty="0" smtClean="0">
                <a:solidFill>
                  <a:srgbClr val="0000FF"/>
                </a:solidFill>
                <a:latin typeface="Arial" pitchFamily="34" charset="0"/>
                <a:ea typeface="Tahoma" pitchFamily="34" charset="0"/>
                <a:cs typeface="Arial" pitchFamily="34" charset="0"/>
              </a:rPr>
              <a:t>Nhiễm </a:t>
            </a:r>
            <a:r>
              <a:rPr lang="vi-VN" sz="2800" b="1" dirty="0">
                <a:solidFill>
                  <a:srgbClr val="0000FF"/>
                </a:solidFill>
                <a:latin typeface="Arial" pitchFamily="34" charset="0"/>
                <a:ea typeface="Tahoma" pitchFamily="34" charset="0"/>
                <a:cs typeface="Arial" pitchFamily="34" charset="0"/>
              </a:rPr>
              <a:t>khuẩn niệu đạo</a:t>
            </a:r>
          </a:p>
          <a:p>
            <a:pPr marL="457200" lvl="0" indent="-457200" algn="just">
              <a:lnSpc>
                <a:spcPct val="150000"/>
              </a:lnSpc>
              <a:buClr>
                <a:srgbClr val="B13F9A"/>
              </a:buClr>
              <a:buFont typeface="Wingdings" panose="05000000000000000000" pitchFamily="2" charset="2"/>
              <a:buChar char="§"/>
              <a:tabLst>
                <a:tab pos="180340" algn="l"/>
              </a:tabLst>
            </a:pPr>
            <a:r>
              <a:rPr lang="vi-VN" sz="2800" b="1" dirty="0" smtClean="0">
                <a:solidFill>
                  <a:srgbClr val="0000FF"/>
                </a:solidFill>
                <a:latin typeface="Arial" pitchFamily="34" charset="0"/>
                <a:ea typeface="Tahoma" pitchFamily="34" charset="0"/>
                <a:cs typeface="Arial" pitchFamily="34" charset="0"/>
              </a:rPr>
              <a:t>Chấn thương dương vật; </a:t>
            </a:r>
            <a:r>
              <a:rPr lang="vi-VN" sz="2800" b="1" dirty="0">
                <a:solidFill>
                  <a:srgbClr val="0000FF"/>
                </a:solidFill>
                <a:latin typeface="Arial" pitchFamily="34" charset="0"/>
                <a:ea typeface="Tahoma" pitchFamily="34" charset="0"/>
                <a:cs typeface="Arial" pitchFamily="34" charset="0"/>
              </a:rPr>
              <a:t>dập, rách niệu đạo</a:t>
            </a:r>
          </a:p>
          <a:p>
            <a:pPr marL="457200" lvl="0" indent="-457200" algn="just">
              <a:lnSpc>
                <a:spcPct val="150000"/>
              </a:lnSpc>
              <a:buClr>
                <a:srgbClr val="B13F9A"/>
              </a:buClr>
              <a:buFont typeface="Wingdings" panose="05000000000000000000" pitchFamily="2" charset="2"/>
              <a:buChar char="§"/>
              <a:tabLst>
                <a:tab pos="180340" algn="l"/>
              </a:tabLst>
            </a:pPr>
            <a:r>
              <a:rPr lang="vi-VN" sz="2800" b="1" dirty="0" smtClean="0">
                <a:solidFill>
                  <a:srgbClr val="0000FF"/>
                </a:solidFill>
                <a:latin typeface="Arial" pitchFamily="34" charset="0"/>
                <a:ea typeface="Tahoma" pitchFamily="34" charset="0"/>
                <a:cs typeface="Arial" pitchFamily="34" charset="0"/>
              </a:rPr>
              <a:t>U xơ tiền liệt tuyến</a:t>
            </a:r>
          </a:p>
          <a:p>
            <a:pPr marL="457200" lvl="0" indent="-457200" algn="just">
              <a:lnSpc>
                <a:spcPct val="150000"/>
              </a:lnSpc>
              <a:buClr>
                <a:srgbClr val="B13F9A"/>
              </a:buClr>
              <a:buFont typeface="Wingdings" panose="05000000000000000000" pitchFamily="2" charset="2"/>
              <a:buChar char="§"/>
              <a:tabLst>
                <a:tab pos="180340" algn="l"/>
              </a:tabLst>
            </a:pPr>
            <a:r>
              <a:rPr lang="vi-VN" sz="2800" b="1" dirty="0" smtClean="0">
                <a:solidFill>
                  <a:srgbClr val="0000FF"/>
                </a:solidFill>
                <a:latin typeface="Arial" pitchFamily="34" charset="0"/>
                <a:ea typeface="Tahoma" pitchFamily="34" charset="0"/>
                <a:cs typeface="Arial" pitchFamily="34" charset="0"/>
              </a:rPr>
              <a:t>Sỏi niệu đạo</a:t>
            </a:r>
          </a:p>
          <a:p>
            <a:pPr lvl="0">
              <a:lnSpc>
                <a:spcPct val="150000"/>
              </a:lnSpc>
              <a:buFont typeface="Arial" pitchFamily="34" charset="0"/>
              <a:buNone/>
            </a:pPr>
            <a:endParaRPr lang="en-US" sz="2800" dirty="0">
              <a:solidFill>
                <a:srgbClr val="0000FF"/>
              </a:solidFill>
            </a:endParaRPr>
          </a:p>
        </p:txBody>
      </p:sp>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a:solidFill>
                  <a:schemeClr val="bg1"/>
                </a:solidFill>
                <a:latin typeface="Tahoma" pitchFamily="34" charset="0"/>
                <a:ea typeface="Tahoma" pitchFamily="34" charset="0"/>
                <a:cs typeface="Tahoma" pitchFamily="34" charset="0"/>
              </a:rPr>
              <a:t>4</a:t>
            </a:r>
            <a:r>
              <a:rPr lang="en-US" sz="2800" b="1" dirty="0" smtClean="0">
                <a:solidFill>
                  <a:schemeClr val="bg1"/>
                </a:solidFill>
                <a:latin typeface="Tahoma" pitchFamily="34" charset="0"/>
                <a:ea typeface="Tahoma" pitchFamily="34" charset="0"/>
                <a:cs typeface="Tahoma" pitchFamily="34" charset="0"/>
              </a:rPr>
              <a:t>. KHÔNG ÁP DỤNG</a:t>
            </a:r>
            <a:endParaRPr lang="en-US" sz="28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811425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48"/>
            <a:ext cx="9220200" cy="4476752"/>
          </a:xfrm>
        </p:spPr>
        <p:txBody>
          <a:bodyPr>
            <a:noAutofit/>
          </a:bodyPr>
          <a:lstStyle/>
          <a:p>
            <a:pPr algn="l"/>
            <a:r>
              <a:rPr lang="vi-VN" sz="2300" b="1" dirty="0">
                <a:solidFill>
                  <a:srgbClr val="0000FF"/>
                </a:solidFill>
                <a:latin typeface="Arial" pitchFamily="34" charset="0"/>
                <a:ea typeface="Tahoma" pitchFamily="34" charset="0"/>
                <a:cs typeface="Arial" pitchFamily="34" charset="0"/>
              </a:rPr>
              <a:t>Người </a:t>
            </a:r>
            <a:r>
              <a:rPr lang="vi-VN" sz="2300" b="1" dirty="0" smtClean="0">
                <a:solidFill>
                  <a:srgbClr val="0000FF"/>
                </a:solidFill>
                <a:latin typeface="Arial" pitchFamily="34" charset="0"/>
                <a:ea typeface="Tahoma" pitchFamily="34" charset="0"/>
                <a:cs typeface="Arial" pitchFamily="34" charset="0"/>
              </a:rPr>
              <a:t>bệnh</a:t>
            </a:r>
            <a:r>
              <a:rPr lang="en-US" sz="2300" b="1" dirty="0" smtClean="0">
                <a:solidFill>
                  <a:srgbClr val="0000FF"/>
                </a:solidFill>
                <a:latin typeface="Arial" pitchFamily="34" charset="0"/>
                <a:ea typeface="Tahoma" pitchFamily="34" charset="0"/>
                <a:cs typeface="Arial" pitchFamily="34" charset="0"/>
              </a:rPr>
              <a:t>:</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NGUYỄN </a:t>
            </a:r>
            <a:r>
              <a:rPr lang="vi-VN" sz="2300" b="1" dirty="0" smtClean="0">
                <a:solidFill>
                  <a:srgbClr val="0000FF"/>
                </a:solidFill>
                <a:latin typeface="Arial" pitchFamily="34" charset="0"/>
                <a:ea typeface="Tahoma" pitchFamily="34" charset="0"/>
                <a:cs typeface="Arial" pitchFamily="34" charset="0"/>
              </a:rPr>
              <a:t>THỊ</a:t>
            </a:r>
            <a:r>
              <a:rPr lang="en-US" sz="2300" b="1" dirty="0" smtClean="0">
                <a:solidFill>
                  <a:srgbClr val="0000FF"/>
                </a:solidFill>
                <a:latin typeface="Arial" pitchFamily="34" charset="0"/>
                <a:ea typeface="Tahoma" pitchFamily="34" charset="0"/>
                <a:cs typeface="Arial" pitchFamily="34" charset="0"/>
              </a:rPr>
              <a:t> M		</a:t>
            </a:r>
            <a:r>
              <a:rPr lang="en-US" sz="2300" b="1" dirty="0" err="1" smtClean="0">
                <a:solidFill>
                  <a:srgbClr val="0000FF"/>
                </a:solidFill>
                <a:latin typeface="Arial" pitchFamily="34" charset="0"/>
                <a:ea typeface="Tahoma" pitchFamily="34" charset="0"/>
                <a:cs typeface="Arial" pitchFamily="34" charset="0"/>
              </a:rPr>
              <a:t>Sinh</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năm</a:t>
            </a:r>
            <a:r>
              <a:rPr lang="en-US" sz="2300" b="1" dirty="0" smtClean="0">
                <a:solidFill>
                  <a:srgbClr val="0000FF"/>
                </a:solidFill>
                <a:latin typeface="Arial" pitchFamily="34" charset="0"/>
                <a:ea typeface="Tahoma" pitchFamily="34" charset="0"/>
                <a:cs typeface="Arial" pitchFamily="34" charset="0"/>
              </a:rPr>
              <a:t>: 1975. </a:t>
            </a:r>
          </a:p>
          <a:p>
            <a:pPr algn="l"/>
            <a:r>
              <a:rPr lang="en-US" sz="2300" b="1" dirty="0" err="1" smtClean="0">
                <a:solidFill>
                  <a:srgbClr val="0000FF"/>
                </a:solidFill>
                <a:latin typeface="Arial" pitchFamily="34" charset="0"/>
                <a:ea typeface="Tahoma" pitchFamily="34" charset="0"/>
                <a:cs typeface="Arial" pitchFamily="34" charset="0"/>
              </a:rPr>
              <a:t>Số</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giường</a:t>
            </a:r>
            <a:r>
              <a:rPr lang="en-US" sz="2300" b="1" dirty="0" smtClean="0">
                <a:solidFill>
                  <a:srgbClr val="0000FF"/>
                </a:solidFill>
                <a:latin typeface="Arial" pitchFamily="34" charset="0"/>
                <a:ea typeface="Tahoma" pitchFamily="34" charset="0"/>
                <a:cs typeface="Arial" pitchFamily="34" charset="0"/>
              </a:rPr>
              <a:t>:</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3</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	</a:t>
            </a:r>
            <a:r>
              <a:rPr lang="vi-VN" sz="2300" b="1" dirty="0" smtClean="0">
                <a:solidFill>
                  <a:srgbClr val="0000FF"/>
                </a:solidFill>
                <a:latin typeface="Arial" pitchFamily="34" charset="0"/>
                <a:ea typeface="Tahoma" pitchFamily="34" charset="0"/>
                <a:cs typeface="Arial" pitchFamily="34" charset="0"/>
              </a:rPr>
              <a:t>P</a:t>
            </a:r>
            <a:r>
              <a:rPr lang="en-US" sz="2300" b="1" dirty="0" err="1" smtClean="0">
                <a:solidFill>
                  <a:srgbClr val="0000FF"/>
                </a:solidFill>
                <a:latin typeface="Arial" pitchFamily="34" charset="0"/>
                <a:ea typeface="Tahoma" pitchFamily="34" charset="0"/>
                <a:cs typeface="Arial" pitchFamily="34" charset="0"/>
              </a:rPr>
              <a:t>hòng</a:t>
            </a:r>
            <a:r>
              <a:rPr lang="en-US" sz="2300" b="1" dirty="0" smtClean="0">
                <a:solidFill>
                  <a:srgbClr val="0000FF"/>
                </a:solidFill>
                <a:latin typeface="Arial" pitchFamily="34" charset="0"/>
                <a:ea typeface="Tahoma" pitchFamily="34" charset="0"/>
                <a:cs typeface="Arial" pitchFamily="34" charset="0"/>
              </a:rPr>
              <a:t>: 2</a:t>
            </a:r>
            <a:r>
              <a:rPr lang="vi-VN" sz="2300" b="1" dirty="0" smtClean="0">
                <a:solidFill>
                  <a:srgbClr val="0000FF"/>
                </a:solidFill>
                <a:latin typeface="Arial" pitchFamily="34" charset="0"/>
                <a:ea typeface="Tahoma" pitchFamily="34" charset="0"/>
                <a:cs typeface="Arial" pitchFamily="34" charset="0"/>
              </a:rPr>
              <a:t>01</a:t>
            </a:r>
            <a:r>
              <a:rPr lang="vi-VN" sz="2300" b="1" dirty="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Khoa</a:t>
            </a:r>
            <a:r>
              <a:rPr lang="en-US" sz="2300" b="1" dirty="0" smtClean="0">
                <a:solidFill>
                  <a:srgbClr val="0000FF"/>
                </a:solidFill>
                <a:latin typeface="Arial" pitchFamily="34" charset="0"/>
                <a:ea typeface="Tahoma" pitchFamily="34" charset="0"/>
                <a:cs typeface="Arial" pitchFamily="34" charset="0"/>
              </a:rPr>
              <a:t>: </a:t>
            </a:r>
            <a:r>
              <a:rPr lang="en-US" sz="2300" b="1" dirty="0">
                <a:solidFill>
                  <a:srgbClr val="0000FF"/>
                </a:solidFill>
                <a:latin typeface="Arial" pitchFamily="34" charset="0"/>
                <a:ea typeface="Tahoma" pitchFamily="34" charset="0"/>
                <a:cs typeface="Arial" pitchFamily="34" charset="0"/>
              </a:rPr>
              <a:t>T</a:t>
            </a:r>
            <a:r>
              <a:rPr lang="en-US" sz="2300" b="1" dirty="0" smtClean="0">
                <a:solidFill>
                  <a:srgbClr val="0000FF"/>
                </a:solidFill>
                <a:latin typeface="Arial" pitchFamily="34" charset="0"/>
                <a:ea typeface="Tahoma" pitchFamily="34" charset="0"/>
                <a:cs typeface="Arial" pitchFamily="34" charset="0"/>
              </a:rPr>
              <a:t>hận </a:t>
            </a:r>
            <a:r>
              <a:rPr lang="en-US" sz="2300" b="1" dirty="0" err="1" smtClean="0">
                <a:solidFill>
                  <a:srgbClr val="0000FF"/>
                </a:solidFill>
                <a:latin typeface="Arial" pitchFamily="34" charset="0"/>
                <a:ea typeface="Tahoma" pitchFamily="34" charset="0"/>
                <a:cs typeface="Arial" pitchFamily="34" charset="0"/>
              </a:rPr>
              <a:t>tiết</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niệu</a:t>
            </a:r>
            <a:endParaRPr lang="en-US" sz="2300" b="1" dirty="0">
              <a:solidFill>
                <a:srgbClr val="0000FF"/>
              </a:solidFill>
              <a:latin typeface="Arial" pitchFamily="34" charset="0"/>
              <a:ea typeface="Tahoma" pitchFamily="34" charset="0"/>
              <a:cs typeface="Arial" pitchFamily="34" charset="0"/>
            </a:endParaRPr>
          </a:p>
          <a:p>
            <a:pPr algn="l"/>
            <a:r>
              <a:rPr lang="en-US" sz="2300" b="1" dirty="0" err="1">
                <a:solidFill>
                  <a:srgbClr val="0000FF"/>
                </a:solidFill>
                <a:latin typeface="Arial" pitchFamily="34" charset="0"/>
                <a:ea typeface="Tahoma" pitchFamily="34" charset="0"/>
                <a:cs typeface="Arial" pitchFamily="34" charset="0"/>
              </a:rPr>
              <a:t>Địa</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chỉ</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Vạn</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Tải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Hồng</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Phong</a:t>
            </a:r>
            <a:r>
              <a:rPr lang="en-US" sz="2300" b="1" dirty="0">
                <a:solidFill>
                  <a:srgbClr val="0000FF"/>
                </a:solidFill>
                <a:latin typeface="Arial" pitchFamily="34" charset="0"/>
                <a:ea typeface="Tahoma" pitchFamily="34" charset="0"/>
                <a:cs typeface="Arial" pitchFamily="34" charset="0"/>
              </a:rPr>
              <a:t>, Nam </a:t>
            </a:r>
            <a:r>
              <a:rPr lang="en-US" sz="2300" b="1" dirty="0" err="1">
                <a:solidFill>
                  <a:srgbClr val="0000FF"/>
                </a:solidFill>
                <a:latin typeface="Arial" pitchFamily="34" charset="0"/>
                <a:ea typeface="Tahoma" pitchFamily="34" charset="0"/>
                <a:cs typeface="Arial" pitchFamily="34" charset="0"/>
              </a:rPr>
              <a:t>Sách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Hải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Dương</a:t>
            </a:r>
            <a:endParaRPr lang="en-US" sz="2300" b="1" dirty="0">
              <a:solidFill>
                <a:srgbClr val="0000FF"/>
              </a:solidFill>
              <a:latin typeface="Arial" pitchFamily="34" charset="0"/>
              <a:ea typeface="Tahoma" pitchFamily="34" charset="0"/>
              <a:cs typeface="Arial" pitchFamily="34" charset="0"/>
            </a:endParaRPr>
          </a:p>
          <a:p>
            <a:pPr algn="l"/>
            <a:r>
              <a:rPr lang="vi-VN" sz="2300" b="1" dirty="0" smtClean="0">
                <a:solidFill>
                  <a:srgbClr val="0000FF"/>
                </a:solidFill>
                <a:latin typeface="Arial" pitchFamily="34" charset="0"/>
                <a:ea typeface="Tahoma" pitchFamily="34" charset="0"/>
                <a:cs typeface="Arial" pitchFamily="34" charset="0"/>
              </a:rPr>
              <a:t>Chẩn </a:t>
            </a:r>
            <a:r>
              <a:rPr lang="vi-VN" sz="2300" b="1" dirty="0">
                <a:solidFill>
                  <a:srgbClr val="0000FF"/>
                </a:solidFill>
                <a:latin typeface="Arial" pitchFamily="34" charset="0"/>
                <a:ea typeface="Tahoma" pitchFamily="34" charset="0"/>
                <a:cs typeface="Arial" pitchFamily="34" charset="0"/>
              </a:rPr>
              <a:t>đoán: </a:t>
            </a:r>
            <a:r>
              <a:rPr lang="en-US" sz="2300" b="1" dirty="0" err="1" smtClean="0">
                <a:solidFill>
                  <a:srgbClr val="0000FF"/>
                </a:solidFill>
                <a:latin typeface="Arial" pitchFamily="34" charset="0"/>
                <a:ea typeface="Tahoma" pitchFamily="34" charset="0"/>
                <a:cs typeface="Arial" pitchFamily="34" charset="0"/>
              </a:rPr>
              <a:t>Viêm</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thận</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bể</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thận</a:t>
            </a:r>
            <a:endParaRPr lang="en-US" sz="2300" b="1" dirty="0" smtClean="0">
              <a:solidFill>
                <a:srgbClr val="0000FF"/>
              </a:solidFill>
              <a:latin typeface="Arial" pitchFamily="34" charset="0"/>
              <a:ea typeface="Tahoma" pitchFamily="34" charset="0"/>
              <a:cs typeface="Arial" pitchFamily="34" charset="0"/>
            </a:endParaRPr>
          </a:p>
          <a:p>
            <a:pPr algn="l"/>
            <a:r>
              <a:rPr lang="vi-VN" sz="2300" b="1" dirty="0">
                <a:solidFill>
                  <a:srgbClr val="0000FF"/>
                </a:solidFill>
                <a:latin typeface="Arial" pitchFamily="34" charset="0"/>
                <a:ea typeface="Tahoma" pitchFamily="34" charset="0"/>
                <a:cs typeface="Arial" pitchFamily="34" charset="0"/>
              </a:rPr>
              <a:t>Hiện tại</a:t>
            </a:r>
            <a:r>
              <a:rPr lang="en-US" sz="2300" b="1" dirty="0">
                <a:solidFill>
                  <a:srgbClr val="0000FF"/>
                </a:solidFill>
                <a:latin typeface="Arial" pitchFamily="34" charset="0"/>
                <a:ea typeface="Tahoma" pitchFamily="34" charset="0"/>
                <a:cs typeface="Arial" pitchFamily="34" charset="0"/>
              </a:rPr>
              <a:t>: </a:t>
            </a:r>
            <a:r>
              <a:rPr lang="vi-VN" sz="2300" b="1" dirty="0">
                <a:solidFill>
                  <a:srgbClr val="0000FF"/>
                </a:solidFill>
                <a:latin typeface="Arial" pitchFamily="34" charset="0"/>
                <a:ea typeface="Tahoma" pitchFamily="34" charset="0"/>
                <a:cs typeface="Arial" pitchFamily="34" charset="0"/>
              </a:rPr>
              <a:t>người bện</a:t>
            </a:r>
            <a:r>
              <a:rPr lang="en-US" sz="2300" b="1" dirty="0">
                <a:solidFill>
                  <a:srgbClr val="0000FF"/>
                </a:solidFill>
                <a:latin typeface="Arial" pitchFamily="34" charset="0"/>
                <a:ea typeface="Tahoma" pitchFamily="34" charset="0"/>
                <a:cs typeface="Arial" pitchFamily="34" charset="0"/>
              </a:rPr>
              <a:t>h </a:t>
            </a:r>
            <a:r>
              <a:rPr lang="en-US" sz="2300" b="1" dirty="0" err="1">
                <a:solidFill>
                  <a:srgbClr val="0000FF"/>
                </a:solidFill>
                <a:latin typeface="Arial" pitchFamily="34" charset="0"/>
                <a:ea typeface="Tahoma" pitchFamily="34" charset="0"/>
                <a:cs typeface="Arial" pitchFamily="34" charset="0"/>
              </a:rPr>
              <a:t>tỉnh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tiếp</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xúc</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được</a:t>
            </a:r>
            <a:r>
              <a:rPr lang="en-US" sz="2300" b="1" dirty="0">
                <a:solidFill>
                  <a:srgbClr val="0000FF"/>
                </a:solidFill>
                <a:latin typeface="Arial" pitchFamily="34" charset="0"/>
                <a:ea typeface="Tahoma" pitchFamily="34" charset="0"/>
                <a:cs typeface="Arial" pitchFamily="34" charset="0"/>
              </a:rPr>
              <a:t>, </a:t>
            </a:r>
            <a:r>
              <a:rPr lang="vi-VN" sz="2300" b="1" dirty="0">
                <a:solidFill>
                  <a:srgbClr val="0000FF"/>
                </a:solidFill>
                <a:latin typeface="Arial" pitchFamily="34" charset="0"/>
                <a:ea typeface="Tahoma" pitchFamily="34" charset="0"/>
                <a:cs typeface="Arial" pitchFamily="34" charset="0"/>
              </a:rPr>
              <a:t>mệt mỏi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nhiệt</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đô</a:t>
            </a:r>
            <a:r>
              <a:rPr lang="en-US" sz="2300" b="1" dirty="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38</a:t>
            </a:r>
            <a:r>
              <a:rPr lang="en-US" sz="2300" b="1" baseline="30000" dirty="0" smtClean="0">
                <a:solidFill>
                  <a:srgbClr val="0000FF"/>
                </a:solidFill>
                <a:latin typeface="Arial" pitchFamily="34" charset="0"/>
                <a:ea typeface="Tahoma" pitchFamily="34" charset="0"/>
                <a:cs typeface="Arial" pitchFamily="34" charset="0"/>
              </a:rPr>
              <a:t>0</a:t>
            </a:r>
            <a:r>
              <a:rPr lang="en-US" sz="2300" b="1" dirty="0" smtClean="0">
                <a:solidFill>
                  <a:srgbClr val="0000FF"/>
                </a:solidFill>
                <a:latin typeface="Arial" pitchFamily="34" charset="0"/>
                <a:ea typeface="Tahoma" pitchFamily="34" charset="0"/>
                <a:cs typeface="Arial" pitchFamily="34" charset="0"/>
              </a:rPr>
              <a:t>C.</a:t>
            </a:r>
            <a:endParaRPr lang="en-US" sz="2300" b="1" dirty="0">
              <a:solidFill>
                <a:srgbClr val="0000FF"/>
              </a:solidFill>
              <a:latin typeface="Arial" pitchFamily="34" charset="0"/>
              <a:ea typeface="Tahoma" pitchFamily="34" charset="0"/>
              <a:cs typeface="Arial" pitchFamily="34" charset="0"/>
            </a:endParaRPr>
          </a:p>
          <a:p>
            <a:pPr algn="l"/>
            <a:r>
              <a:rPr lang="en-US" sz="2300" b="1" dirty="0">
                <a:solidFill>
                  <a:srgbClr val="FF0000"/>
                </a:solidFill>
                <a:latin typeface="Arial" pitchFamily="34" charset="0"/>
                <a:ea typeface="Tahoma" pitchFamily="34" charset="0"/>
                <a:cs typeface="Arial" pitchFamily="34" charset="0"/>
              </a:rPr>
              <a:t>Y </a:t>
            </a:r>
            <a:r>
              <a:rPr lang="en-US" sz="2300" b="1" dirty="0" err="1">
                <a:solidFill>
                  <a:srgbClr val="FF0000"/>
                </a:solidFill>
                <a:latin typeface="Arial" pitchFamily="34" charset="0"/>
                <a:ea typeface="Tahoma" pitchFamily="34" charset="0"/>
                <a:cs typeface="Arial" pitchFamily="34" charset="0"/>
              </a:rPr>
              <a:t>lệnh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Lấy</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nước</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tiểu</a:t>
            </a:r>
            <a:r>
              <a:rPr lang="en-US" sz="2300" b="1" dirty="0">
                <a:solidFill>
                  <a:srgbClr val="0000FF"/>
                </a:solidFill>
                <a:latin typeface="Arial" pitchFamily="34" charset="0"/>
                <a:ea typeface="Tahoma" pitchFamily="34" charset="0"/>
                <a:cs typeface="Arial" pitchFamily="34" charset="0"/>
              </a:rPr>
              <a:t> l</a:t>
            </a:r>
            <a:r>
              <a:rPr lang="vi-VN" sz="2300" b="1" dirty="0">
                <a:solidFill>
                  <a:srgbClr val="0000FF"/>
                </a:solidFill>
                <a:latin typeface="Arial" pitchFamily="34" charset="0"/>
                <a:ea typeface="Tahoma" pitchFamily="34" charset="0"/>
                <a:cs typeface="Arial" pitchFamily="34" charset="0"/>
              </a:rPr>
              <a:t>àm xét nghiệm</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sinh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hóa</a:t>
            </a:r>
            <a:r>
              <a:rPr lang="en-US" sz="2300" b="1" dirty="0">
                <a:solidFill>
                  <a:srgbClr val="0000FF"/>
                </a:solidFill>
                <a:latin typeface="Arial" pitchFamily="34" charset="0"/>
                <a:ea typeface="Tahoma" pitchFamily="34" charset="0"/>
                <a:cs typeface="Arial" pitchFamily="34" charset="0"/>
              </a:rPr>
              <a:t>, vi </a:t>
            </a:r>
            <a:r>
              <a:rPr lang="en-US" sz="2300" b="1" dirty="0" err="1">
                <a:solidFill>
                  <a:srgbClr val="0000FF"/>
                </a:solidFill>
                <a:latin typeface="Arial" pitchFamily="34" charset="0"/>
                <a:ea typeface="Tahoma" pitchFamily="34" charset="0"/>
                <a:cs typeface="Arial" pitchFamily="34" charset="0"/>
              </a:rPr>
              <a:t>sinh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tê</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bào</a:t>
            </a:r>
            <a:r>
              <a:rPr lang="en-US" sz="2300" b="1" dirty="0" smtClean="0">
                <a:solidFill>
                  <a:srgbClr val="0000FF"/>
                </a:solidFill>
                <a:latin typeface="Arial" pitchFamily="34" charset="0"/>
                <a:ea typeface="Tahoma" pitchFamily="34" charset="0"/>
                <a:cs typeface="Arial" pitchFamily="34" charset="0"/>
              </a:rPr>
              <a:t>.</a:t>
            </a:r>
            <a:endParaRPr lang="en-US" sz="2000" b="1" dirty="0">
              <a:solidFill>
                <a:srgbClr val="0000FF"/>
              </a:solidFill>
              <a:latin typeface="Arial" pitchFamily="34" charset="0"/>
              <a:ea typeface="Tahoma" pitchFamily="34" charset="0"/>
              <a:cs typeface="Arial" pitchFamily="34" charset="0"/>
            </a:endParaRPr>
          </a:p>
          <a:p>
            <a:pPr marL="457200" lvl="0" indent="-457200" algn="l">
              <a:buFont typeface="+mj-lt"/>
              <a:buAutoNum type="arabicPeriod"/>
            </a:pPr>
            <a:r>
              <a:rPr lang="en-US" sz="2300" b="1" dirty="0" err="1" smtClean="0">
                <a:solidFill>
                  <a:srgbClr val="FF0000"/>
                </a:solidFill>
                <a:latin typeface="Arial" pitchFamily="34" charset="0"/>
                <a:cs typeface="Arial" pitchFamily="34" charset="0"/>
              </a:rPr>
              <a:t>Hãy</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chuẩn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bị</a:t>
            </a:r>
            <a:r>
              <a:rPr lang="en-US" sz="2300" b="1" dirty="0" smtClean="0">
                <a:solidFill>
                  <a:srgbClr val="FF0000"/>
                </a:solidFill>
                <a:latin typeface="Arial" pitchFamily="34" charset="0"/>
                <a:cs typeface="Arial" pitchFamily="34" charset="0"/>
              </a:rPr>
              <a:t> NB </a:t>
            </a:r>
            <a:r>
              <a:rPr lang="en-US" sz="2300" b="1" dirty="0" err="1" smtClean="0">
                <a:solidFill>
                  <a:srgbClr val="FF0000"/>
                </a:solidFill>
                <a:latin typeface="Arial" pitchFamily="34" charset="0"/>
                <a:cs typeface="Arial" pitchFamily="34" charset="0"/>
              </a:rPr>
              <a:t>để</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thực</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hiện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kỹ</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thuật</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theo</a:t>
            </a:r>
            <a:r>
              <a:rPr lang="en-US" sz="2300" b="1" dirty="0" smtClean="0">
                <a:solidFill>
                  <a:srgbClr val="FF0000"/>
                </a:solidFill>
                <a:latin typeface="Arial" pitchFamily="34" charset="0"/>
                <a:cs typeface="Arial" pitchFamily="34" charset="0"/>
              </a:rPr>
              <a:t> y </a:t>
            </a:r>
            <a:r>
              <a:rPr lang="en-US" sz="2300" b="1" dirty="0" err="1" smtClean="0">
                <a:solidFill>
                  <a:srgbClr val="FF0000"/>
                </a:solidFill>
                <a:latin typeface="Arial" pitchFamily="34" charset="0"/>
                <a:cs typeface="Arial" pitchFamily="34" charset="0"/>
              </a:rPr>
              <a:t>lệnh</a:t>
            </a:r>
            <a:r>
              <a:rPr lang="en-US" sz="2300" b="1" dirty="0" smtClean="0">
                <a:solidFill>
                  <a:srgbClr val="FF0000"/>
                </a:solidFill>
                <a:latin typeface="Arial" pitchFamily="34" charset="0"/>
                <a:cs typeface="Arial" pitchFamily="34" charset="0"/>
              </a:rPr>
              <a:t>?</a:t>
            </a:r>
          </a:p>
          <a:p>
            <a:pPr marL="457200" lvl="0" indent="-457200" algn="l">
              <a:buFont typeface="+mj-lt"/>
              <a:buAutoNum type="arabicPeriod"/>
            </a:pPr>
            <a:r>
              <a:rPr lang="en-US" sz="2300" b="1" dirty="0" err="1" smtClean="0">
                <a:solidFill>
                  <a:srgbClr val="FF0000"/>
                </a:solidFill>
                <a:latin typeface="Arial" pitchFamily="34" charset="0"/>
                <a:cs typeface="Arial" pitchFamily="34" charset="0"/>
              </a:rPr>
              <a:t>Hãy</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chuẩn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bị</a:t>
            </a:r>
            <a:r>
              <a:rPr lang="en-US" sz="2300" b="1" dirty="0" smtClean="0">
                <a:solidFill>
                  <a:srgbClr val="FF0000"/>
                </a:solidFill>
                <a:latin typeface="Arial" pitchFamily="34" charset="0"/>
                <a:cs typeface="Arial" pitchFamily="34" charset="0"/>
              </a:rPr>
              <a:t> ĐD, DC </a:t>
            </a:r>
            <a:r>
              <a:rPr lang="en-US" sz="2300" b="1" dirty="0" err="1" smtClean="0">
                <a:solidFill>
                  <a:srgbClr val="FF0000"/>
                </a:solidFill>
                <a:latin typeface="Arial" pitchFamily="34" charset="0"/>
                <a:cs typeface="Arial" pitchFamily="34" charset="0"/>
              </a:rPr>
              <a:t>phù</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hợp</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để</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thực</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hiện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kỹ</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thuật</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theo</a:t>
            </a:r>
            <a:r>
              <a:rPr lang="en-US" sz="2300" b="1" dirty="0" smtClean="0">
                <a:solidFill>
                  <a:srgbClr val="FF0000"/>
                </a:solidFill>
                <a:latin typeface="Arial" pitchFamily="34" charset="0"/>
                <a:cs typeface="Arial" pitchFamily="34" charset="0"/>
              </a:rPr>
              <a:t> y </a:t>
            </a:r>
            <a:r>
              <a:rPr lang="en-US" sz="2300" b="1" dirty="0" err="1" smtClean="0">
                <a:solidFill>
                  <a:srgbClr val="FF0000"/>
                </a:solidFill>
                <a:latin typeface="Arial" pitchFamily="34" charset="0"/>
                <a:cs typeface="Arial" pitchFamily="34" charset="0"/>
              </a:rPr>
              <a:t>lệnh</a:t>
            </a:r>
            <a:r>
              <a:rPr lang="en-US" sz="2300" b="1" dirty="0" smtClean="0">
                <a:solidFill>
                  <a:srgbClr val="FF0000"/>
                </a:solidFill>
                <a:latin typeface="Arial" pitchFamily="34" charset="0"/>
                <a:cs typeface="Arial" pitchFamily="34" charset="0"/>
              </a:rPr>
              <a:t>?</a:t>
            </a:r>
            <a:endParaRPr lang="en-US" sz="2300" b="1" dirty="0">
              <a:solidFill>
                <a:srgbClr val="FF0000"/>
              </a:solidFill>
              <a:latin typeface="Arial" pitchFamily="34" charset="0"/>
              <a:cs typeface="Arial" pitchFamily="34" charset="0"/>
            </a:endParaRPr>
          </a:p>
          <a:p>
            <a:pPr marL="457200" lvl="0" indent="-457200" algn="l">
              <a:buFont typeface="+mj-lt"/>
              <a:buAutoNum type="arabicPeriod"/>
            </a:pPr>
            <a:r>
              <a:rPr lang="en-US" sz="2300" b="1" dirty="0" err="1" smtClean="0">
                <a:solidFill>
                  <a:srgbClr val="FF0000"/>
                </a:solidFill>
                <a:latin typeface="Arial" pitchFamily="34" charset="0"/>
                <a:cs typeface="Arial" pitchFamily="34" charset="0"/>
              </a:rPr>
              <a:t>Tiến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hành</a:t>
            </a:r>
            <a:r>
              <a:rPr lang="en-US" sz="2300" b="1" dirty="0" smtClean="0">
                <a:solidFill>
                  <a:srgbClr val="FF0000"/>
                </a:solidFill>
                <a:latin typeface="Arial" pitchFamily="34" charset="0"/>
                <a:cs typeface="Arial" pitchFamily="34" charset="0"/>
              </a:rPr>
              <a:t> </a:t>
            </a:r>
            <a:r>
              <a:rPr lang="en-US" sz="2300" b="1" dirty="0" err="1">
                <a:solidFill>
                  <a:srgbClr val="FF0000"/>
                </a:solidFill>
                <a:latin typeface="Arial" pitchFamily="34" charset="0"/>
                <a:cs typeface="Arial" pitchFamily="34" charset="0"/>
              </a:rPr>
              <a:t>kỹ</a:t>
            </a:r>
            <a:r>
              <a:rPr lang="en-US" sz="2300" b="1" dirty="0">
                <a:solidFill>
                  <a:srgbClr val="FF0000"/>
                </a:solidFill>
                <a:latin typeface="Arial" pitchFamily="34" charset="0"/>
                <a:cs typeface="Arial" pitchFamily="34" charset="0"/>
              </a:rPr>
              <a:t> </a:t>
            </a:r>
            <a:r>
              <a:rPr lang="en-US" sz="2300" b="1" dirty="0" err="1">
                <a:solidFill>
                  <a:srgbClr val="FF0000"/>
                </a:solidFill>
                <a:latin typeface="Arial" pitchFamily="34" charset="0"/>
                <a:cs typeface="Arial" pitchFamily="34" charset="0"/>
              </a:rPr>
              <a:t>thuật</a:t>
            </a:r>
            <a:r>
              <a:rPr lang="en-US" sz="2300" b="1" dirty="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theo</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đúng</a:t>
            </a:r>
            <a:r>
              <a:rPr lang="en-US" sz="2300" b="1" dirty="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quy</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trình</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kỹ</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thuật</a:t>
            </a:r>
            <a:r>
              <a:rPr lang="en-US" sz="2300" b="1" dirty="0" smtClean="0">
                <a:solidFill>
                  <a:srgbClr val="FF0000"/>
                </a:solidFill>
                <a:latin typeface="Arial" pitchFamily="34" charset="0"/>
                <a:cs typeface="Arial" pitchFamily="34" charset="0"/>
              </a:rPr>
              <a:t>?</a:t>
            </a:r>
          </a:p>
          <a:p>
            <a:pPr lvl="0" algn="l"/>
            <a:r>
              <a:rPr lang="en-US" sz="2300" b="1" dirty="0" smtClean="0">
                <a:solidFill>
                  <a:srgbClr val="0000FF"/>
                </a:solidFill>
                <a:latin typeface="Arial" pitchFamily="34" charset="0"/>
                <a:cs typeface="Arial" pitchFamily="34" charset="0"/>
              </a:rPr>
              <a:t/>
            </a:r>
            <a:br>
              <a:rPr lang="en-US" sz="2300" b="1" dirty="0" smtClean="0">
                <a:solidFill>
                  <a:srgbClr val="0000FF"/>
                </a:solidFill>
                <a:latin typeface="Arial" pitchFamily="34" charset="0"/>
                <a:cs typeface="Arial" pitchFamily="34" charset="0"/>
              </a:rPr>
            </a:br>
            <a:r>
              <a:rPr lang="en-US" sz="2300" b="1" dirty="0" smtClean="0">
                <a:solidFill>
                  <a:srgbClr val="0000FF"/>
                </a:solidFill>
                <a:latin typeface="Arial" pitchFamily="34" charset="0"/>
                <a:cs typeface="Arial" pitchFamily="34" charset="0"/>
              </a:rPr>
              <a:t> </a:t>
            </a:r>
          </a:p>
          <a:p>
            <a:pPr marL="457200" indent="-457200" algn="l">
              <a:buFont typeface="+mj-lt"/>
              <a:buAutoNum type="arabicPeriod"/>
            </a:pPr>
            <a:endParaRPr lang="en-US" sz="2300" b="1" dirty="0" smtClean="0">
              <a:solidFill>
                <a:srgbClr val="0000FF"/>
              </a:solidFill>
              <a:latin typeface="Arial" pitchFamily="34" charset="0"/>
              <a:cs typeface="Arial" pitchFamily="34" charset="0"/>
            </a:endParaRPr>
          </a:p>
          <a:p>
            <a:pPr algn="l"/>
            <a:r>
              <a:rPr lang="en-US" sz="2300" b="1" dirty="0" smtClean="0">
                <a:solidFill>
                  <a:srgbClr val="0000FF"/>
                </a:solidFill>
                <a:latin typeface="Arial" pitchFamily="34" charset="0"/>
                <a:cs typeface="Arial" pitchFamily="34" charset="0"/>
              </a:rPr>
              <a:t> </a:t>
            </a:r>
          </a:p>
          <a:p>
            <a:pPr algn="l"/>
            <a:endParaRPr lang="en-US" sz="2300" b="1"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11</a:t>
            </a:fld>
            <a:endParaRPr lang="en-US" dirty="0"/>
          </a:p>
        </p:txBody>
      </p:sp>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bg1"/>
                </a:solidFill>
                <a:latin typeface="Tahoma" pitchFamily="34" charset="0"/>
                <a:ea typeface="Tahoma" pitchFamily="34" charset="0"/>
                <a:cs typeface="Tahoma" pitchFamily="34" charset="0"/>
              </a:rPr>
              <a:t>5. </a:t>
            </a:r>
            <a:r>
              <a:rPr lang="en-US" sz="2800" b="1" dirty="0" smtClean="0">
                <a:solidFill>
                  <a:schemeClr val="bg1"/>
                </a:solidFill>
                <a:latin typeface="Tahoma" pitchFamily="34" charset="0"/>
                <a:ea typeface="Tahoma" pitchFamily="34" charset="0"/>
                <a:cs typeface="Tahoma" pitchFamily="34" charset="0"/>
              </a:rPr>
              <a:t>TÌNH HUỐNG</a:t>
            </a:r>
            <a:endParaRPr lang="en-US" sz="28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9406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48"/>
            <a:ext cx="9220200" cy="4476752"/>
          </a:xfrm>
        </p:spPr>
        <p:txBody>
          <a:bodyPr>
            <a:noAutofit/>
          </a:bodyPr>
          <a:lstStyle/>
          <a:p>
            <a:pPr algn="l"/>
            <a:r>
              <a:rPr lang="vi-VN" sz="2300" b="1" dirty="0">
                <a:solidFill>
                  <a:srgbClr val="0000FF"/>
                </a:solidFill>
                <a:latin typeface="Arial" pitchFamily="34" charset="0"/>
                <a:ea typeface="Tahoma" pitchFamily="34" charset="0"/>
                <a:cs typeface="Arial" pitchFamily="34" charset="0"/>
              </a:rPr>
              <a:t>Người </a:t>
            </a:r>
            <a:r>
              <a:rPr lang="vi-VN" sz="2300" b="1" dirty="0" smtClean="0">
                <a:solidFill>
                  <a:srgbClr val="0000FF"/>
                </a:solidFill>
                <a:latin typeface="Arial" pitchFamily="34" charset="0"/>
                <a:ea typeface="Tahoma" pitchFamily="34" charset="0"/>
                <a:cs typeface="Arial" pitchFamily="34" charset="0"/>
              </a:rPr>
              <a:t>bệnh</a:t>
            </a:r>
            <a:r>
              <a:rPr lang="en-US" sz="2300" b="1" dirty="0" smtClean="0">
                <a:solidFill>
                  <a:srgbClr val="0000FF"/>
                </a:solidFill>
                <a:latin typeface="Arial" pitchFamily="34" charset="0"/>
                <a:ea typeface="Tahoma" pitchFamily="34" charset="0"/>
                <a:cs typeface="Arial" pitchFamily="34" charset="0"/>
              </a:rPr>
              <a:t>:</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NGUYỄN </a:t>
            </a:r>
            <a:r>
              <a:rPr lang="vi-VN" sz="2300" b="1" dirty="0" smtClean="0">
                <a:solidFill>
                  <a:srgbClr val="0000FF"/>
                </a:solidFill>
                <a:latin typeface="Arial" pitchFamily="34" charset="0"/>
                <a:ea typeface="Tahoma" pitchFamily="34" charset="0"/>
                <a:cs typeface="Arial" pitchFamily="34" charset="0"/>
              </a:rPr>
              <a:t>THỊ</a:t>
            </a:r>
            <a:r>
              <a:rPr lang="en-US" sz="2300" b="1" dirty="0" smtClean="0">
                <a:solidFill>
                  <a:srgbClr val="0000FF"/>
                </a:solidFill>
                <a:latin typeface="Arial" pitchFamily="34" charset="0"/>
                <a:ea typeface="Tahoma" pitchFamily="34" charset="0"/>
                <a:cs typeface="Arial" pitchFamily="34" charset="0"/>
              </a:rPr>
              <a:t> M		</a:t>
            </a:r>
            <a:r>
              <a:rPr lang="en-US" sz="2300" b="1" dirty="0" err="1" smtClean="0">
                <a:solidFill>
                  <a:srgbClr val="0000FF"/>
                </a:solidFill>
                <a:latin typeface="Arial" pitchFamily="34" charset="0"/>
                <a:ea typeface="Tahoma" pitchFamily="34" charset="0"/>
                <a:cs typeface="Arial" pitchFamily="34" charset="0"/>
              </a:rPr>
              <a:t>Sinh</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năm</a:t>
            </a:r>
            <a:r>
              <a:rPr lang="en-US" sz="2300" b="1" dirty="0" smtClean="0">
                <a:solidFill>
                  <a:srgbClr val="0000FF"/>
                </a:solidFill>
                <a:latin typeface="Arial" pitchFamily="34" charset="0"/>
                <a:ea typeface="Tahoma" pitchFamily="34" charset="0"/>
                <a:cs typeface="Arial" pitchFamily="34" charset="0"/>
              </a:rPr>
              <a:t>: 1975. </a:t>
            </a:r>
          </a:p>
          <a:p>
            <a:pPr algn="l"/>
            <a:r>
              <a:rPr lang="en-US" sz="2300" b="1" dirty="0" err="1" smtClean="0">
                <a:solidFill>
                  <a:srgbClr val="0000FF"/>
                </a:solidFill>
                <a:latin typeface="Arial" pitchFamily="34" charset="0"/>
                <a:ea typeface="Tahoma" pitchFamily="34" charset="0"/>
                <a:cs typeface="Arial" pitchFamily="34" charset="0"/>
              </a:rPr>
              <a:t>Số</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giường</a:t>
            </a:r>
            <a:r>
              <a:rPr lang="en-US" sz="2300" b="1" dirty="0" smtClean="0">
                <a:solidFill>
                  <a:srgbClr val="0000FF"/>
                </a:solidFill>
                <a:latin typeface="Arial" pitchFamily="34" charset="0"/>
                <a:ea typeface="Tahoma" pitchFamily="34" charset="0"/>
                <a:cs typeface="Arial" pitchFamily="34" charset="0"/>
              </a:rPr>
              <a:t>:</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3</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	</a:t>
            </a:r>
            <a:r>
              <a:rPr lang="vi-VN" sz="2300" b="1" dirty="0" smtClean="0">
                <a:solidFill>
                  <a:srgbClr val="0000FF"/>
                </a:solidFill>
                <a:latin typeface="Arial" pitchFamily="34" charset="0"/>
                <a:ea typeface="Tahoma" pitchFamily="34" charset="0"/>
                <a:cs typeface="Arial" pitchFamily="34" charset="0"/>
              </a:rPr>
              <a:t>P</a:t>
            </a:r>
            <a:r>
              <a:rPr lang="en-US" sz="2300" b="1" dirty="0" err="1" smtClean="0">
                <a:solidFill>
                  <a:srgbClr val="0000FF"/>
                </a:solidFill>
                <a:latin typeface="Arial" pitchFamily="34" charset="0"/>
                <a:ea typeface="Tahoma" pitchFamily="34" charset="0"/>
                <a:cs typeface="Arial" pitchFamily="34" charset="0"/>
              </a:rPr>
              <a:t>hòng</a:t>
            </a:r>
            <a:r>
              <a:rPr lang="en-US" sz="2300" b="1" dirty="0" smtClean="0">
                <a:solidFill>
                  <a:srgbClr val="0000FF"/>
                </a:solidFill>
                <a:latin typeface="Arial" pitchFamily="34" charset="0"/>
                <a:ea typeface="Tahoma" pitchFamily="34" charset="0"/>
                <a:cs typeface="Arial" pitchFamily="34" charset="0"/>
              </a:rPr>
              <a:t>: 2</a:t>
            </a:r>
            <a:r>
              <a:rPr lang="vi-VN" sz="2300" b="1" dirty="0" smtClean="0">
                <a:solidFill>
                  <a:srgbClr val="0000FF"/>
                </a:solidFill>
                <a:latin typeface="Arial" pitchFamily="34" charset="0"/>
                <a:ea typeface="Tahoma" pitchFamily="34" charset="0"/>
                <a:cs typeface="Arial" pitchFamily="34" charset="0"/>
              </a:rPr>
              <a:t>01</a:t>
            </a:r>
            <a:r>
              <a:rPr lang="vi-VN" sz="2300" b="1" dirty="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Khoa</a:t>
            </a:r>
            <a:r>
              <a:rPr lang="en-US" sz="2300" b="1" dirty="0" smtClean="0">
                <a:solidFill>
                  <a:srgbClr val="0000FF"/>
                </a:solidFill>
                <a:latin typeface="Arial" pitchFamily="34" charset="0"/>
                <a:ea typeface="Tahoma" pitchFamily="34" charset="0"/>
                <a:cs typeface="Arial" pitchFamily="34" charset="0"/>
              </a:rPr>
              <a:t>: </a:t>
            </a:r>
            <a:r>
              <a:rPr lang="en-US" sz="2300" b="1" dirty="0">
                <a:solidFill>
                  <a:srgbClr val="0000FF"/>
                </a:solidFill>
                <a:latin typeface="Arial" pitchFamily="34" charset="0"/>
                <a:ea typeface="Tahoma" pitchFamily="34" charset="0"/>
                <a:cs typeface="Arial" pitchFamily="34" charset="0"/>
              </a:rPr>
              <a:t>T</a:t>
            </a:r>
            <a:r>
              <a:rPr lang="en-US" sz="2300" b="1" dirty="0" smtClean="0">
                <a:solidFill>
                  <a:srgbClr val="0000FF"/>
                </a:solidFill>
                <a:latin typeface="Arial" pitchFamily="34" charset="0"/>
                <a:ea typeface="Tahoma" pitchFamily="34" charset="0"/>
                <a:cs typeface="Arial" pitchFamily="34" charset="0"/>
              </a:rPr>
              <a:t>hận </a:t>
            </a:r>
            <a:r>
              <a:rPr lang="en-US" sz="2300" b="1" dirty="0" err="1" smtClean="0">
                <a:solidFill>
                  <a:srgbClr val="0000FF"/>
                </a:solidFill>
                <a:latin typeface="Arial" pitchFamily="34" charset="0"/>
                <a:ea typeface="Tahoma" pitchFamily="34" charset="0"/>
                <a:cs typeface="Arial" pitchFamily="34" charset="0"/>
              </a:rPr>
              <a:t>tiết</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niệu</a:t>
            </a:r>
            <a:endParaRPr lang="en-US" sz="2300" b="1" dirty="0">
              <a:solidFill>
                <a:srgbClr val="0000FF"/>
              </a:solidFill>
              <a:latin typeface="Arial" pitchFamily="34" charset="0"/>
              <a:ea typeface="Tahoma" pitchFamily="34" charset="0"/>
              <a:cs typeface="Arial" pitchFamily="34" charset="0"/>
            </a:endParaRPr>
          </a:p>
          <a:p>
            <a:pPr algn="l"/>
            <a:r>
              <a:rPr lang="en-US" sz="2300" b="1" dirty="0" err="1">
                <a:solidFill>
                  <a:srgbClr val="0000FF"/>
                </a:solidFill>
                <a:latin typeface="Arial" pitchFamily="34" charset="0"/>
                <a:ea typeface="Tahoma" pitchFamily="34" charset="0"/>
                <a:cs typeface="Arial" pitchFamily="34" charset="0"/>
              </a:rPr>
              <a:t>Địa</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chỉ</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Vạn</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Tải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Hồng</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Phong</a:t>
            </a:r>
            <a:r>
              <a:rPr lang="en-US" sz="2300" b="1" dirty="0">
                <a:solidFill>
                  <a:srgbClr val="0000FF"/>
                </a:solidFill>
                <a:latin typeface="Arial" pitchFamily="34" charset="0"/>
                <a:ea typeface="Tahoma" pitchFamily="34" charset="0"/>
                <a:cs typeface="Arial" pitchFamily="34" charset="0"/>
              </a:rPr>
              <a:t>, Nam </a:t>
            </a:r>
            <a:r>
              <a:rPr lang="en-US" sz="2300" b="1" dirty="0" err="1">
                <a:solidFill>
                  <a:srgbClr val="0000FF"/>
                </a:solidFill>
                <a:latin typeface="Arial" pitchFamily="34" charset="0"/>
                <a:ea typeface="Tahoma" pitchFamily="34" charset="0"/>
                <a:cs typeface="Arial" pitchFamily="34" charset="0"/>
              </a:rPr>
              <a:t>Sách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Hải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Dương</a:t>
            </a:r>
            <a:endParaRPr lang="en-US" sz="2300" b="1" dirty="0">
              <a:solidFill>
                <a:srgbClr val="0000FF"/>
              </a:solidFill>
              <a:latin typeface="Arial" pitchFamily="34" charset="0"/>
              <a:ea typeface="Tahoma" pitchFamily="34" charset="0"/>
              <a:cs typeface="Arial" pitchFamily="34" charset="0"/>
            </a:endParaRPr>
          </a:p>
          <a:p>
            <a:pPr algn="l"/>
            <a:r>
              <a:rPr lang="vi-VN" sz="2300" b="1" dirty="0" smtClean="0">
                <a:solidFill>
                  <a:srgbClr val="0000FF"/>
                </a:solidFill>
                <a:latin typeface="Arial" pitchFamily="34" charset="0"/>
                <a:ea typeface="Tahoma" pitchFamily="34" charset="0"/>
                <a:cs typeface="Arial" pitchFamily="34" charset="0"/>
              </a:rPr>
              <a:t>Chẩn </a:t>
            </a:r>
            <a:r>
              <a:rPr lang="vi-VN" sz="2300" b="1" dirty="0">
                <a:solidFill>
                  <a:srgbClr val="0000FF"/>
                </a:solidFill>
                <a:latin typeface="Arial" pitchFamily="34" charset="0"/>
                <a:ea typeface="Tahoma" pitchFamily="34" charset="0"/>
                <a:cs typeface="Arial" pitchFamily="34" charset="0"/>
              </a:rPr>
              <a:t>đoán: </a:t>
            </a:r>
            <a:r>
              <a:rPr lang="en-US" sz="2300" b="1" dirty="0" err="1" smtClean="0">
                <a:solidFill>
                  <a:srgbClr val="0000FF"/>
                </a:solidFill>
                <a:latin typeface="Arial" pitchFamily="34" charset="0"/>
                <a:ea typeface="Tahoma" pitchFamily="34" charset="0"/>
                <a:cs typeface="Arial" pitchFamily="34" charset="0"/>
              </a:rPr>
              <a:t>Viêm</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thận</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bể</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thận</a:t>
            </a:r>
            <a:endParaRPr lang="en-US" sz="2300" b="1" dirty="0" smtClean="0">
              <a:solidFill>
                <a:srgbClr val="0000FF"/>
              </a:solidFill>
              <a:latin typeface="Arial" pitchFamily="34" charset="0"/>
              <a:ea typeface="Tahoma" pitchFamily="34" charset="0"/>
              <a:cs typeface="Arial" pitchFamily="34" charset="0"/>
            </a:endParaRPr>
          </a:p>
          <a:p>
            <a:pPr algn="l"/>
            <a:r>
              <a:rPr lang="vi-VN" sz="2300" b="1" dirty="0">
                <a:solidFill>
                  <a:srgbClr val="0000FF"/>
                </a:solidFill>
                <a:latin typeface="Arial" pitchFamily="34" charset="0"/>
                <a:ea typeface="Tahoma" pitchFamily="34" charset="0"/>
                <a:cs typeface="Arial" pitchFamily="34" charset="0"/>
              </a:rPr>
              <a:t>Hiện tại</a:t>
            </a:r>
            <a:r>
              <a:rPr lang="en-US" sz="2300" b="1" dirty="0">
                <a:solidFill>
                  <a:srgbClr val="0000FF"/>
                </a:solidFill>
                <a:latin typeface="Arial" pitchFamily="34" charset="0"/>
                <a:ea typeface="Tahoma" pitchFamily="34" charset="0"/>
                <a:cs typeface="Arial" pitchFamily="34" charset="0"/>
              </a:rPr>
              <a:t>: </a:t>
            </a:r>
            <a:r>
              <a:rPr lang="vi-VN" sz="2300" b="1" dirty="0">
                <a:solidFill>
                  <a:srgbClr val="0000FF"/>
                </a:solidFill>
                <a:latin typeface="Arial" pitchFamily="34" charset="0"/>
                <a:ea typeface="Tahoma" pitchFamily="34" charset="0"/>
                <a:cs typeface="Arial" pitchFamily="34" charset="0"/>
              </a:rPr>
              <a:t>người bện</a:t>
            </a:r>
            <a:r>
              <a:rPr lang="en-US" sz="2300" b="1" dirty="0">
                <a:solidFill>
                  <a:srgbClr val="0000FF"/>
                </a:solidFill>
                <a:latin typeface="Arial" pitchFamily="34" charset="0"/>
                <a:ea typeface="Tahoma" pitchFamily="34" charset="0"/>
                <a:cs typeface="Arial" pitchFamily="34" charset="0"/>
              </a:rPr>
              <a:t>h </a:t>
            </a:r>
            <a:r>
              <a:rPr lang="en-US" sz="2300" b="1" dirty="0" err="1">
                <a:solidFill>
                  <a:srgbClr val="0000FF"/>
                </a:solidFill>
                <a:latin typeface="Arial" pitchFamily="34" charset="0"/>
                <a:ea typeface="Tahoma" pitchFamily="34" charset="0"/>
                <a:cs typeface="Arial" pitchFamily="34" charset="0"/>
              </a:rPr>
              <a:t>tỉnh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tiếp</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xúc</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được</a:t>
            </a:r>
            <a:r>
              <a:rPr lang="en-US" sz="2300" b="1" dirty="0">
                <a:solidFill>
                  <a:srgbClr val="0000FF"/>
                </a:solidFill>
                <a:latin typeface="Arial" pitchFamily="34" charset="0"/>
                <a:ea typeface="Tahoma" pitchFamily="34" charset="0"/>
                <a:cs typeface="Arial" pitchFamily="34" charset="0"/>
              </a:rPr>
              <a:t>, </a:t>
            </a:r>
            <a:r>
              <a:rPr lang="vi-VN" sz="2300" b="1" dirty="0">
                <a:solidFill>
                  <a:srgbClr val="0000FF"/>
                </a:solidFill>
                <a:latin typeface="Arial" pitchFamily="34" charset="0"/>
                <a:ea typeface="Tahoma" pitchFamily="34" charset="0"/>
                <a:cs typeface="Arial" pitchFamily="34" charset="0"/>
              </a:rPr>
              <a:t>mệt mỏi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nhiệt</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đô</a:t>
            </a:r>
            <a:r>
              <a:rPr lang="en-US" sz="2300" b="1" dirty="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38</a:t>
            </a:r>
            <a:r>
              <a:rPr lang="en-US" sz="2300" b="1" baseline="30000" dirty="0" smtClean="0">
                <a:solidFill>
                  <a:srgbClr val="0000FF"/>
                </a:solidFill>
                <a:latin typeface="Arial" pitchFamily="34" charset="0"/>
                <a:ea typeface="Tahoma" pitchFamily="34" charset="0"/>
                <a:cs typeface="Arial" pitchFamily="34" charset="0"/>
              </a:rPr>
              <a:t>0</a:t>
            </a:r>
            <a:r>
              <a:rPr lang="en-US" sz="2300" b="1" dirty="0" smtClean="0">
                <a:solidFill>
                  <a:srgbClr val="0000FF"/>
                </a:solidFill>
                <a:latin typeface="Arial" pitchFamily="34" charset="0"/>
                <a:ea typeface="Tahoma" pitchFamily="34" charset="0"/>
                <a:cs typeface="Arial" pitchFamily="34" charset="0"/>
              </a:rPr>
              <a:t>C.</a:t>
            </a:r>
            <a:endParaRPr lang="en-US" sz="2300" b="1" dirty="0">
              <a:solidFill>
                <a:srgbClr val="0000FF"/>
              </a:solidFill>
              <a:latin typeface="Arial" pitchFamily="34" charset="0"/>
              <a:ea typeface="Tahoma" pitchFamily="34" charset="0"/>
              <a:cs typeface="Arial" pitchFamily="34" charset="0"/>
            </a:endParaRPr>
          </a:p>
          <a:p>
            <a:pPr algn="l"/>
            <a:r>
              <a:rPr lang="en-US" sz="2300" b="1" dirty="0">
                <a:solidFill>
                  <a:srgbClr val="FF0000"/>
                </a:solidFill>
                <a:latin typeface="Arial" pitchFamily="34" charset="0"/>
                <a:ea typeface="Tahoma" pitchFamily="34" charset="0"/>
                <a:cs typeface="Arial" pitchFamily="34" charset="0"/>
              </a:rPr>
              <a:t>Y </a:t>
            </a:r>
            <a:r>
              <a:rPr lang="en-US" sz="2300" b="1" dirty="0" err="1">
                <a:solidFill>
                  <a:srgbClr val="FF0000"/>
                </a:solidFill>
                <a:latin typeface="Arial" pitchFamily="34" charset="0"/>
                <a:ea typeface="Tahoma" pitchFamily="34" charset="0"/>
                <a:cs typeface="Arial" pitchFamily="34" charset="0"/>
              </a:rPr>
              <a:t>lệnh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Lấy</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nước</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tiểu</a:t>
            </a:r>
            <a:r>
              <a:rPr lang="en-US" sz="2300" b="1" dirty="0">
                <a:solidFill>
                  <a:srgbClr val="0000FF"/>
                </a:solidFill>
                <a:latin typeface="Arial" pitchFamily="34" charset="0"/>
                <a:ea typeface="Tahoma" pitchFamily="34" charset="0"/>
                <a:cs typeface="Arial" pitchFamily="34" charset="0"/>
              </a:rPr>
              <a:t> l</a:t>
            </a:r>
            <a:r>
              <a:rPr lang="vi-VN" sz="2300" b="1" dirty="0">
                <a:solidFill>
                  <a:srgbClr val="0000FF"/>
                </a:solidFill>
                <a:latin typeface="Arial" pitchFamily="34" charset="0"/>
                <a:ea typeface="Tahoma" pitchFamily="34" charset="0"/>
                <a:cs typeface="Arial" pitchFamily="34" charset="0"/>
              </a:rPr>
              <a:t>àm xét nghiệm</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sinh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hóa</a:t>
            </a:r>
            <a:r>
              <a:rPr lang="en-US" sz="2300" b="1" dirty="0">
                <a:solidFill>
                  <a:srgbClr val="0000FF"/>
                </a:solidFill>
                <a:latin typeface="Arial" pitchFamily="34" charset="0"/>
                <a:ea typeface="Tahoma" pitchFamily="34" charset="0"/>
                <a:cs typeface="Arial" pitchFamily="34" charset="0"/>
              </a:rPr>
              <a:t>, vi </a:t>
            </a:r>
            <a:r>
              <a:rPr lang="en-US" sz="2300" b="1" dirty="0" err="1">
                <a:solidFill>
                  <a:srgbClr val="0000FF"/>
                </a:solidFill>
                <a:latin typeface="Arial" pitchFamily="34" charset="0"/>
                <a:ea typeface="Tahoma" pitchFamily="34" charset="0"/>
                <a:cs typeface="Arial" pitchFamily="34" charset="0"/>
              </a:rPr>
              <a:t>sinh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tê</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bào</a:t>
            </a:r>
            <a:r>
              <a:rPr lang="en-US" sz="2300" b="1" dirty="0" smtClean="0">
                <a:solidFill>
                  <a:srgbClr val="0000FF"/>
                </a:solidFill>
                <a:latin typeface="Arial" pitchFamily="34" charset="0"/>
                <a:ea typeface="Tahoma" pitchFamily="34" charset="0"/>
                <a:cs typeface="Arial" pitchFamily="34" charset="0"/>
              </a:rPr>
              <a:t>.</a:t>
            </a:r>
            <a:endParaRPr lang="vi-VN" sz="2300" b="1" dirty="0" smtClean="0">
              <a:solidFill>
                <a:srgbClr val="0000FF"/>
              </a:solidFill>
              <a:latin typeface="Arial" pitchFamily="34" charset="0"/>
              <a:ea typeface="Tahoma" pitchFamily="34" charset="0"/>
              <a:cs typeface="Arial" pitchFamily="34" charset="0"/>
            </a:endParaRPr>
          </a:p>
          <a:p>
            <a:pPr algn="l"/>
            <a:endParaRPr lang="en-US" sz="2000" b="1" dirty="0">
              <a:solidFill>
                <a:srgbClr val="0000FF"/>
              </a:solidFill>
              <a:latin typeface="Arial" pitchFamily="34" charset="0"/>
              <a:ea typeface="Tahoma" pitchFamily="34" charset="0"/>
              <a:cs typeface="Arial" pitchFamily="34" charset="0"/>
            </a:endParaRPr>
          </a:p>
          <a:p>
            <a:pPr marL="457200" lvl="0" indent="-457200" algn="l">
              <a:buAutoNum type="arabicPeriod"/>
            </a:pPr>
            <a:r>
              <a:rPr lang="en-US" sz="2300" b="1" dirty="0" err="1" smtClean="0">
                <a:solidFill>
                  <a:srgbClr val="FF0000"/>
                </a:solidFill>
                <a:latin typeface="Arial" pitchFamily="34" charset="0"/>
                <a:cs typeface="Arial" pitchFamily="34" charset="0"/>
              </a:rPr>
              <a:t>Hãy</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chuẩn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bị</a:t>
            </a:r>
            <a:r>
              <a:rPr lang="en-US" sz="2300" b="1" dirty="0" smtClean="0">
                <a:solidFill>
                  <a:srgbClr val="FF0000"/>
                </a:solidFill>
                <a:latin typeface="Arial" pitchFamily="34" charset="0"/>
                <a:cs typeface="Arial" pitchFamily="34" charset="0"/>
              </a:rPr>
              <a:t> NB </a:t>
            </a:r>
            <a:r>
              <a:rPr lang="en-US" sz="2300" b="1" dirty="0" err="1" smtClean="0">
                <a:solidFill>
                  <a:srgbClr val="FF0000"/>
                </a:solidFill>
                <a:latin typeface="Arial" pitchFamily="34" charset="0"/>
                <a:cs typeface="Arial" pitchFamily="34" charset="0"/>
              </a:rPr>
              <a:t>để</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thực</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hiện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kỹ</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thuật</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theo</a:t>
            </a:r>
            <a:r>
              <a:rPr lang="en-US" sz="2300" b="1" dirty="0" smtClean="0">
                <a:solidFill>
                  <a:srgbClr val="FF0000"/>
                </a:solidFill>
                <a:latin typeface="Arial" pitchFamily="34" charset="0"/>
                <a:cs typeface="Arial" pitchFamily="34" charset="0"/>
              </a:rPr>
              <a:t> y </a:t>
            </a:r>
            <a:r>
              <a:rPr lang="en-US" sz="2300" b="1" dirty="0" err="1" smtClean="0">
                <a:solidFill>
                  <a:srgbClr val="FF0000"/>
                </a:solidFill>
                <a:latin typeface="Arial" pitchFamily="34" charset="0"/>
                <a:cs typeface="Arial" pitchFamily="34" charset="0"/>
              </a:rPr>
              <a:t>lệnh</a:t>
            </a:r>
            <a:r>
              <a:rPr lang="en-US" sz="2300" b="1" dirty="0" smtClean="0">
                <a:solidFill>
                  <a:srgbClr val="FF0000"/>
                </a:solidFill>
                <a:latin typeface="Arial" pitchFamily="34" charset="0"/>
                <a:cs typeface="Arial" pitchFamily="34" charset="0"/>
              </a:rPr>
              <a:t>?</a:t>
            </a:r>
            <a:endParaRPr lang="vi-VN" sz="2300" b="1" dirty="0" smtClean="0">
              <a:solidFill>
                <a:srgbClr val="FF0000"/>
              </a:solidFill>
              <a:latin typeface="Arial" pitchFamily="34" charset="0"/>
              <a:cs typeface="Arial" pitchFamily="34" charset="0"/>
            </a:endParaRPr>
          </a:p>
          <a:p>
            <a:pPr lvl="0" algn="l"/>
            <a:endParaRPr lang="vi-VN" sz="2300" b="1" dirty="0" smtClean="0">
              <a:solidFill>
                <a:srgbClr val="FF0000"/>
              </a:solidFill>
              <a:latin typeface="Arial" pitchFamily="34" charset="0"/>
              <a:cs typeface="Arial" pitchFamily="34" charset="0"/>
            </a:endParaRPr>
          </a:p>
          <a:p>
            <a:pPr lvl="0" algn="l"/>
            <a:r>
              <a:rPr lang="vi-VN" sz="2300" b="1" dirty="0" smtClean="0">
                <a:solidFill>
                  <a:srgbClr val="FF0000"/>
                </a:solidFill>
                <a:latin typeface="Arial" pitchFamily="34" charset="0"/>
                <a:cs typeface="Arial" pitchFamily="34" charset="0"/>
              </a:rPr>
              <a:t>      </a:t>
            </a:r>
            <a:r>
              <a:rPr lang="vi-VN" sz="2300" b="1" dirty="0" smtClean="0">
                <a:solidFill>
                  <a:srgbClr val="FF33CC"/>
                </a:solidFill>
                <a:latin typeface="Arial" pitchFamily="34" charset="0"/>
                <a:cs typeface="Arial" pitchFamily="34" charset="0"/>
              </a:rPr>
              <a:t>Lưu ý: giải thích để NB hợp tác; che chắn kín đáo</a:t>
            </a:r>
            <a:endParaRPr lang="en-US" sz="2300" b="1" dirty="0" smtClean="0">
              <a:solidFill>
                <a:srgbClr val="FF33CC"/>
              </a:solidFill>
              <a:latin typeface="Arial" pitchFamily="34" charset="0"/>
              <a:cs typeface="Arial" pitchFamily="34" charset="0"/>
            </a:endParaRPr>
          </a:p>
          <a:p>
            <a:pPr lvl="0" algn="l"/>
            <a:r>
              <a:rPr lang="en-US" sz="2300" b="1" dirty="0" smtClean="0">
                <a:solidFill>
                  <a:srgbClr val="0000FF"/>
                </a:solidFill>
                <a:latin typeface="Arial" pitchFamily="34" charset="0"/>
                <a:cs typeface="Arial" pitchFamily="34" charset="0"/>
              </a:rPr>
              <a:t/>
            </a:r>
            <a:br>
              <a:rPr lang="en-US" sz="2300" b="1" dirty="0" smtClean="0">
                <a:solidFill>
                  <a:srgbClr val="0000FF"/>
                </a:solidFill>
                <a:latin typeface="Arial" pitchFamily="34" charset="0"/>
                <a:cs typeface="Arial" pitchFamily="34" charset="0"/>
              </a:rPr>
            </a:br>
            <a:r>
              <a:rPr lang="en-US" sz="2300" b="1" dirty="0" smtClean="0">
                <a:solidFill>
                  <a:srgbClr val="0000FF"/>
                </a:solidFill>
                <a:latin typeface="Arial" pitchFamily="34" charset="0"/>
                <a:cs typeface="Arial" pitchFamily="34" charset="0"/>
              </a:rPr>
              <a:t> </a:t>
            </a:r>
          </a:p>
          <a:p>
            <a:pPr marL="457200" indent="-457200" algn="l">
              <a:buFont typeface="+mj-lt"/>
              <a:buAutoNum type="arabicPeriod"/>
            </a:pPr>
            <a:endParaRPr lang="en-US" sz="2300" b="1" dirty="0" smtClean="0">
              <a:solidFill>
                <a:srgbClr val="0000FF"/>
              </a:solidFill>
              <a:latin typeface="Arial" pitchFamily="34" charset="0"/>
              <a:cs typeface="Arial" pitchFamily="34" charset="0"/>
            </a:endParaRPr>
          </a:p>
          <a:p>
            <a:pPr algn="l"/>
            <a:r>
              <a:rPr lang="en-US" sz="2300" b="1" dirty="0" smtClean="0">
                <a:solidFill>
                  <a:srgbClr val="0000FF"/>
                </a:solidFill>
                <a:latin typeface="Arial" pitchFamily="34" charset="0"/>
                <a:cs typeface="Arial" pitchFamily="34" charset="0"/>
              </a:rPr>
              <a:t> </a:t>
            </a:r>
          </a:p>
          <a:p>
            <a:pPr algn="l"/>
            <a:endParaRPr lang="en-US" sz="2300" b="1"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12</a:t>
            </a:fld>
            <a:endParaRPr lang="en-US" dirty="0"/>
          </a:p>
        </p:txBody>
      </p:sp>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bg1"/>
                </a:solidFill>
                <a:latin typeface="Tahoma" pitchFamily="34" charset="0"/>
                <a:ea typeface="Tahoma" pitchFamily="34" charset="0"/>
                <a:cs typeface="Tahoma" pitchFamily="34" charset="0"/>
              </a:rPr>
              <a:t>5. </a:t>
            </a:r>
            <a:r>
              <a:rPr lang="en-US" sz="2800" b="1" dirty="0" smtClean="0">
                <a:solidFill>
                  <a:schemeClr val="bg1"/>
                </a:solidFill>
                <a:latin typeface="Tahoma" pitchFamily="34" charset="0"/>
                <a:ea typeface="Tahoma" pitchFamily="34" charset="0"/>
                <a:cs typeface="Tahoma" pitchFamily="34" charset="0"/>
              </a:rPr>
              <a:t>TÌNH HUỐNG</a:t>
            </a:r>
            <a:endParaRPr lang="en-US" sz="28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1173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48"/>
            <a:ext cx="9220200" cy="4476752"/>
          </a:xfrm>
        </p:spPr>
        <p:txBody>
          <a:bodyPr>
            <a:noAutofit/>
          </a:bodyPr>
          <a:lstStyle/>
          <a:p>
            <a:pPr algn="l"/>
            <a:r>
              <a:rPr lang="vi-VN" sz="2300" b="1" dirty="0">
                <a:solidFill>
                  <a:srgbClr val="0000FF"/>
                </a:solidFill>
                <a:latin typeface="Arial" pitchFamily="34" charset="0"/>
                <a:ea typeface="Tahoma" pitchFamily="34" charset="0"/>
                <a:cs typeface="Arial" pitchFamily="34" charset="0"/>
              </a:rPr>
              <a:t>Người </a:t>
            </a:r>
            <a:r>
              <a:rPr lang="vi-VN" sz="2300" b="1" dirty="0" smtClean="0">
                <a:solidFill>
                  <a:srgbClr val="0000FF"/>
                </a:solidFill>
                <a:latin typeface="Arial" pitchFamily="34" charset="0"/>
                <a:ea typeface="Tahoma" pitchFamily="34" charset="0"/>
                <a:cs typeface="Arial" pitchFamily="34" charset="0"/>
              </a:rPr>
              <a:t>bệnh</a:t>
            </a:r>
            <a:r>
              <a:rPr lang="en-US" sz="2300" b="1" dirty="0" smtClean="0">
                <a:solidFill>
                  <a:srgbClr val="0000FF"/>
                </a:solidFill>
                <a:latin typeface="Arial" pitchFamily="34" charset="0"/>
                <a:ea typeface="Tahoma" pitchFamily="34" charset="0"/>
                <a:cs typeface="Arial" pitchFamily="34" charset="0"/>
              </a:rPr>
              <a:t>:</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NGUYỄN </a:t>
            </a:r>
            <a:r>
              <a:rPr lang="vi-VN" sz="2300" b="1" dirty="0" smtClean="0">
                <a:solidFill>
                  <a:srgbClr val="0000FF"/>
                </a:solidFill>
                <a:latin typeface="Arial" pitchFamily="34" charset="0"/>
                <a:ea typeface="Tahoma" pitchFamily="34" charset="0"/>
                <a:cs typeface="Arial" pitchFamily="34" charset="0"/>
              </a:rPr>
              <a:t>THỊ</a:t>
            </a:r>
            <a:r>
              <a:rPr lang="en-US" sz="2300" b="1" dirty="0" smtClean="0">
                <a:solidFill>
                  <a:srgbClr val="0000FF"/>
                </a:solidFill>
                <a:latin typeface="Arial" pitchFamily="34" charset="0"/>
                <a:ea typeface="Tahoma" pitchFamily="34" charset="0"/>
                <a:cs typeface="Arial" pitchFamily="34" charset="0"/>
              </a:rPr>
              <a:t> M		</a:t>
            </a:r>
            <a:r>
              <a:rPr lang="en-US" sz="2300" b="1" dirty="0" err="1" smtClean="0">
                <a:solidFill>
                  <a:srgbClr val="0000FF"/>
                </a:solidFill>
                <a:latin typeface="Arial" pitchFamily="34" charset="0"/>
                <a:ea typeface="Tahoma" pitchFamily="34" charset="0"/>
                <a:cs typeface="Arial" pitchFamily="34" charset="0"/>
              </a:rPr>
              <a:t>Sinh</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năm</a:t>
            </a:r>
            <a:r>
              <a:rPr lang="en-US" sz="2300" b="1" dirty="0" smtClean="0">
                <a:solidFill>
                  <a:srgbClr val="0000FF"/>
                </a:solidFill>
                <a:latin typeface="Arial" pitchFamily="34" charset="0"/>
                <a:ea typeface="Tahoma" pitchFamily="34" charset="0"/>
                <a:cs typeface="Arial" pitchFamily="34" charset="0"/>
              </a:rPr>
              <a:t>: 1975. </a:t>
            </a:r>
          </a:p>
          <a:p>
            <a:pPr algn="l"/>
            <a:r>
              <a:rPr lang="en-US" sz="2300" b="1" dirty="0" err="1" smtClean="0">
                <a:solidFill>
                  <a:srgbClr val="0000FF"/>
                </a:solidFill>
                <a:latin typeface="Arial" pitchFamily="34" charset="0"/>
                <a:ea typeface="Tahoma" pitchFamily="34" charset="0"/>
                <a:cs typeface="Arial" pitchFamily="34" charset="0"/>
              </a:rPr>
              <a:t>Số</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giường</a:t>
            </a:r>
            <a:r>
              <a:rPr lang="en-US" sz="2300" b="1" dirty="0" smtClean="0">
                <a:solidFill>
                  <a:srgbClr val="0000FF"/>
                </a:solidFill>
                <a:latin typeface="Arial" pitchFamily="34" charset="0"/>
                <a:ea typeface="Tahoma" pitchFamily="34" charset="0"/>
                <a:cs typeface="Arial" pitchFamily="34" charset="0"/>
              </a:rPr>
              <a:t>:</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3</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	</a:t>
            </a:r>
            <a:r>
              <a:rPr lang="vi-VN" sz="2300" b="1" dirty="0" smtClean="0">
                <a:solidFill>
                  <a:srgbClr val="0000FF"/>
                </a:solidFill>
                <a:latin typeface="Arial" pitchFamily="34" charset="0"/>
                <a:ea typeface="Tahoma" pitchFamily="34" charset="0"/>
                <a:cs typeface="Arial" pitchFamily="34" charset="0"/>
              </a:rPr>
              <a:t>P</a:t>
            </a:r>
            <a:r>
              <a:rPr lang="en-US" sz="2300" b="1" dirty="0" err="1" smtClean="0">
                <a:solidFill>
                  <a:srgbClr val="0000FF"/>
                </a:solidFill>
                <a:latin typeface="Arial" pitchFamily="34" charset="0"/>
                <a:ea typeface="Tahoma" pitchFamily="34" charset="0"/>
                <a:cs typeface="Arial" pitchFamily="34" charset="0"/>
              </a:rPr>
              <a:t>hòng</a:t>
            </a:r>
            <a:r>
              <a:rPr lang="en-US" sz="2300" b="1" dirty="0" smtClean="0">
                <a:solidFill>
                  <a:srgbClr val="0000FF"/>
                </a:solidFill>
                <a:latin typeface="Arial" pitchFamily="34" charset="0"/>
                <a:ea typeface="Tahoma" pitchFamily="34" charset="0"/>
                <a:cs typeface="Arial" pitchFamily="34" charset="0"/>
              </a:rPr>
              <a:t>: 2</a:t>
            </a:r>
            <a:r>
              <a:rPr lang="vi-VN" sz="2300" b="1" dirty="0" smtClean="0">
                <a:solidFill>
                  <a:srgbClr val="0000FF"/>
                </a:solidFill>
                <a:latin typeface="Arial" pitchFamily="34" charset="0"/>
                <a:ea typeface="Tahoma" pitchFamily="34" charset="0"/>
                <a:cs typeface="Arial" pitchFamily="34" charset="0"/>
              </a:rPr>
              <a:t>01</a:t>
            </a:r>
            <a:r>
              <a:rPr lang="vi-VN" sz="2300" b="1" dirty="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Khoa</a:t>
            </a:r>
            <a:r>
              <a:rPr lang="en-US" sz="2300" b="1" dirty="0" smtClean="0">
                <a:solidFill>
                  <a:srgbClr val="0000FF"/>
                </a:solidFill>
                <a:latin typeface="Arial" pitchFamily="34" charset="0"/>
                <a:ea typeface="Tahoma" pitchFamily="34" charset="0"/>
                <a:cs typeface="Arial" pitchFamily="34" charset="0"/>
              </a:rPr>
              <a:t>: </a:t>
            </a:r>
            <a:r>
              <a:rPr lang="en-US" sz="2300" b="1" dirty="0">
                <a:solidFill>
                  <a:srgbClr val="0000FF"/>
                </a:solidFill>
                <a:latin typeface="Arial" pitchFamily="34" charset="0"/>
                <a:ea typeface="Tahoma" pitchFamily="34" charset="0"/>
                <a:cs typeface="Arial" pitchFamily="34" charset="0"/>
              </a:rPr>
              <a:t>T</a:t>
            </a:r>
            <a:r>
              <a:rPr lang="en-US" sz="2300" b="1" dirty="0" smtClean="0">
                <a:solidFill>
                  <a:srgbClr val="0000FF"/>
                </a:solidFill>
                <a:latin typeface="Arial" pitchFamily="34" charset="0"/>
                <a:ea typeface="Tahoma" pitchFamily="34" charset="0"/>
                <a:cs typeface="Arial" pitchFamily="34" charset="0"/>
              </a:rPr>
              <a:t>hận </a:t>
            </a:r>
            <a:r>
              <a:rPr lang="en-US" sz="2300" b="1" dirty="0" err="1" smtClean="0">
                <a:solidFill>
                  <a:srgbClr val="0000FF"/>
                </a:solidFill>
                <a:latin typeface="Arial" pitchFamily="34" charset="0"/>
                <a:ea typeface="Tahoma" pitchFamily="34" charset="0"/>
                <a:cs typeface="Arial" pitchFamily="34" charset="0"/>
              </a:rPr>
              <a:t>tiết</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niệu</a:t>
            </a:r>
            <a:endParaRPr lang="en-US" sz="2300" b="1" dirty="0">
              <a:solidFill>
                <a:srgbClr val="0000FF"/>
              </a:solidFill>
              <a:latin typeface="Arial" pitchFamily="34" charset="0"/>
              <a:ea typeface="Tahoma" pitchFamily="34" charset="0"/>
              <a:cs typeface="Arial" pitchFamily="34" charset="0"/>
            </a:endParaRPr>
          </a:p>
          <a:p>
            <a:pPr algn="l"/>
            <a:r>
              <a:rPr lang="en-US" sz="2300" b="1" dirty="0" err="1">
                <a:solidFill>
                  <a:srgbClr val="0000FF"/>
                </a:solidFill>
                <a:latin typeface="Arial" pitchFamily="34" charset="0"/>
                <a:ea typeface="Tahoma" pitchFamily="34" charset="0"/>
                <a:cs typeface="Arial" pitchFamily="34" charset="0"/>
              </a:rPr>
              <a:t>Địa</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chỉ</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Vạn</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Tải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Hồng</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Phong</a:t>
            </a:r>
            <a:r>
              <a:rPr lang="en-US" sz="2300" b="1" dirty="0">
                <a:solidFill>
                  <a:srgbClr val="0000FF"/>
                </a:solidFill>
                <a:latin typeface="Arial" pitchFamily="34" charset="0"/>
                <a:ea typeface="Tahoma" pitchFamily="34" charset="0"/>
                <a:cs typeface="Arial" pitchFamily="34" charset="0"/>
              </a:rPr>
              <a:t>, Nam </a:t>
            </a:r>
            <a:r>
              <a:rPr lang="en-US" sz="2300" b="1" dirty="0" err="1">
                <a:solidFill>
                  <a:srgbClr val="0000FF"/>
                </a:solidFill>
                <a:latin typeface="Arial" pitchFamily="34" charset="0"/>
                <a:ea typeface="Tahoma" pitchFamily="34" charset="0"/>
                <a:cs typeface="Arial" pitchFamily="34" charset="0"/>
              </a:rPr>
              <a:t>Sách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Hải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Dương</a:t>
            </a:r>
            <a:endParaRPr lang="en-US" sz="2300" b="1" dirty="0">
              <a:solidFill>
                <a:srgbClr val="0000FF"/>
              </a:solidFill>
              <a:latin typeface="Arial" pitchFamily="34" charset="0"/>
              <a:ea typeface="Tahoma" pitchFamily="34" charset="0"/>
              <a:cs typeface="Arial" pitchFamily="34" charset="0"/>
            </a:endParaRPr>
          </a:p>
          <a:p>
            <a:pPr algn="l"/>
            <a:r>
              <a:rPr lang="vi-VN" sz="2300" b="1" dirty="0" smtClean="0">
                <a:solidFill>
                  <a:srgbClr val="0000FF"/>
                </a:solidFill>
                <a:latin typeface="Arial" pitchFamily="34" charset="0"/>
                <a:ea typeface="Tahoma" pitchFamily="34" charset="0"/>
                <a:cs typeface="Arial" pitchFamily="34" charset="0"/>
              </a:rPr>
              <a:t>Chẩn </a:t>
            </a:r>
            <a:r>
              <a:rPr lang="vi-VN" sz="2300" b="1" dirty="0">
                <a:solidFill>
                  <a:srgbClr val="0000FF"/>
                </a:solidFill>
                <a:latin typeface="Arial" pitchFamily="34" charset="0"/>
                <a:ea typeface="Tahoma" pitchFamily="34" charset="0"/>
                <a:cs typeface="Arial" pitchFamily="34" charset="0"/>
              </a:rPr>
              <a:t>đoán: </a:t>
            </a:r>
            <a:r>
              <a:rPr lang="en-US" sz="2300" b="1" dirty="0" err="1" smtClean="0">
                <a:solidFill>
                  <a:srgbClr val="0000FF"/>
                </a:solidFill>
                <a:latin typeface="Arial" pitchFamily="34" charset="0"/>
                <a:ea typeface="Tahoma" pitchFamily="34" charset="0"/>
                <a:cs typeface="Arial" pitchFamily="34" charset="0"/>
              </a:rPr>
              <a:t>Viêm</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thận</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bể</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thận</a:t>
            </a:r>
            <a:endParaRPr lang="en-US" sz="2300" b="1" dirty="0" smtClean="0">
              <a:solidFill>
                <a:srgbClr val="0000FF"/>
              </a:solidFill>
              <a:latin typeface="Arial" pitchFamily="34" charset="0"/>
              <a:ea typeface="Tahoma" pitchFamily="34" charset="0"/>
              <a:cs typeface="Arial" pitchFamily="34" charset="0"/>
            </a:endParaRPr>
          </a:p>
          <a:p>
            <a:pPr algn="l"/>
            <a:r>
              <a:rPr lang="vi-VN" sz="2300" b="1" dirty="0">
                <a:solidFill>
                  <a:srgbClr val="0000FF"/>
                </a:solidFill>
                <a:latin typeface="Arial" pitchFamily="34" charset="0"/>
                <a:ea typeface="Tahoma" pitchFamily="34" charset="0"/>
                <a:cs typeface="Arial" pitchFamily="34" charset="0"/>
              </a:rPr>
              <a:t>Hiện tại</a:t>
            </a:r>
            <a:r>
              <a:rPr lang="en-US" sz="2300" b="1" dirty="0">
                <a:solidFill>
                  <a:srgbClr val="0000FF"/>
                </a:solidFill>
                <a:latin typeface="Arial" pitchFamily="34" charset="0"/>
                <a:ea typeface="Tahoma" pitchFamily="34" charset="0"/>
                <a:cs typeface="Arial" pitchFamily="34" charset="0"/>
              </a:rPr>
              <a:t>: </a:t>
            </a:r>
            <a:r>
              <a:rPr lang="vi-VN" sz="2300" b="1" dirty="0">
                <a:solidFill>
                  <a:srgbClr val="0000FF"/>
                </a:solidFill>
                <a:latin typeface="Arial" pitchFamily="34" charset="0"/>
                <a:ea typeface="Tahoma" pitchFamily="34" charset="0"/>
                <a:cs typeface="Arial" pitchFamily="34" charset="0"/>
              </a:rPr>
              <a:t>người bện</a:t>
            </a:r>
            <a:r>
              <a:rPr lang="en-US" sz="2300" b="1" dirty="0">
                <a:solidFill>
                  <a:srgbClr val="0000FF"/>
                </a:solidFill>
                <a:latin typeface="Arial" pitchFamily="34" charset="0"/>
                <a:ea typeface="Tahoma" pitchFamily="34" charset="0"/>
                <a:cs typeface="Arial" pitchFamily="34" charset="0"/>
              </a:rPr>
              <a:t>h </a:t>
            </a:r>
            <a:r>
              <a:rPr lang="en-US" sz="2300" b="1" dirty="0" err="1">
                <a:solidFill>
                  <a:srgbClr val="0000FF"/>
                </a:solidFill>
                <a:latin typeface="Arial" pitchFamily="34" charset="0"/>
                <a:ea typeface="Tahoma" pitchFamily="34" charset="0"/>
                <a:cs typeface="Arial" pitchFamily="34" charset="0"/>
              </a:rPr>
              <a:t>tỉnh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tiếp</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xúc</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được</a:t>
            </a:r>
            <a:r>
              <a:rPr lang="en-US" sz="2300" b="1" dirty="0">
                <a:solidFill>
                  <a:srgbClr val="0000FF"/>
                </a:solidFill>
                <a:latin typeface="Arial" pitchFamily="34" charset="0"/>
                <a:ea typeface="Tahoma" pitchFamily="34" charset="0"/>
                <a:cs typeface="Arial" pitchFamily="34" charset="0"/>
              </a:rPr>
              <a:t>, </a:t>
            </a:r>
            <a:r>
              <a:rPr lang="vi-VN" sz="2300" b="1" dirty="0">
                <a:solidFill>
                  <a:srgbClr val="0000FF"/>
                </a:solidFill>
                <a:latin typeface="Arial" pitchFamily="34" charset="0"/>
                <a:ea typeface="Tahoma" pitchFamily="34" charset="0"/>
                <a:cs typeface="Arial" pitchFamily="34" charset="0"/>
              </a:rPr>
              <a:t>mệt mỏi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nhiệt</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đô</a:t>
            </a:r>
            <a:r>
              <a:rPr lang="en-US" sz="2300" b="1" dirty="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38</a:t>
            </a:r>
            <a:r>
              <a:rPr lang="en-US" sz="2300" b="1" baseline="30000" dirty="0" smtClean="0">
                <a:solidFill>
                  <a:srgbClr val="0000FF"/>
                </a:solidFill>
                <a:latin typeface="Arial" pitchFamily="34" charset="0"/>
                <a:ea typeface="Tahoma" pitchFamily="34" charset="0"/>
                <a:cs typeface="Arial" pitchFamily="34" charset="0"/>
              </a:rPr>
              <a:t>0</a:t>
            </a:r>
            <a:r>
              <a:rPr lang="en-US" sz="2300" b="1" dirty="0" smtClean="0">
                <a:solidFill>
                  <a:srgbClr val="0000FF"/>
                </a:solidFill>
                <a:latin typeface="Arial" pitchFamily="34" charset="0"/>
                <a:ea typeface="Tahoma" pitchFamily="34" charset="0"/>
                <a:cs typeface="Arial" pitchFamily="34" charset="0"/>
              </a:rPr>
              <a:t>C.</a:t>
            </a:r>
            <a:endParaRPr lang="en-US" sz="2300" b="1" dirty="0">
              <a:solidFill>
                <a:srgbClr val="0000FF"/>
              </a:solidFill>
              <a:latin typeface="Arial" pitchFamily="34" charset="0"/>
              <a:ea typeface="Tahoma" pitchFamily="34" charset="0"/>
              <a:cs typeface="Arial" pitchFamily="34" charset="0"/>
            </a:endParaRPr>
          </a:p>
          <a:p>
            <a:pPr algn="l"/>
            <a:r>
              <a:rPr lang="en-US" sz="2300" b="1" dirty="0">
                <a:solidFill>
                  <a:srgbClr val="FF0000"/>
                </a:solidFill>
                <a:latin typeface="Arial" pitchFamily="34" charset="0"/>
                <a:ea typeface="Tahoma" pitchFamily="34" charset="0"/>
                <a:cs typeface="Arial" pitchFamily="34" charset="0"/>
              </a:rPr>
              <a:t>Y </a:t>
            </a:r>
            <a:r>
              <a:rPr lang="en-US" sz="2300" b="1" dirty="0" err="1">
                <a:solidFill>
                  <a:srgbClr val="FF0000"/>
                </a:solidFill>
                <a:latin typeface="Arial" pitchFamily="34" charset="0"/>
                <a:ea typeface="Tahoma" pitchFamily="34" charset="0"/>
                <a:cs typeface="Arial" pitchFamily="34" charset="0"/>
              </a:rPr>
              <a:t>lệnh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Lấy</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nước</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tiểu</a:t>
            </a:r>
            <a:r>
              <a:rPr lang="en-US" sz="2300" b="1" dirty="0">
                <a:solidFill>
                  <a:srgbClr val="0000FF"/>
                </a:solidFill>
                <a:latin typeface="Arial" pitchFamily="34" charset="0"/>
                <a:ea typeface="Tahoma" pitchFamily="34" charset="0"/>
                <a:cs typeface="Arial" pitchFamily="34" charset="0"/>
              </a:rPr>
              <a:t> l</a:t>
            </a:r>
            <a:r>
              <a:rPr lang="vi-VN" sz="2300" b="1" dirty="0">
                <a:solidFill>
                  <a:srgbClr val="0000FF"/>
                </a:solidFill>
                <a:latin typeface="Arial" pitchFamily="34" charset="0"/>
                <a:ea typeface="Tahoma" pitchFamily="34" charset="0"/>
                <a:cs typeface="Arial" pitchFamily="34" charset="0"/>
              </a:rPr>
              <a:t>àm xét nghiệm</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sinh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hóa</a:t>
            </a:r>
            <a:r>
              <a:rPr lang="en-US" sz="2300" b="1" dirty="0">
                <a:solidFill>
                  <a:srgbClr val="0000FF"/>
                </a:solidFill>
                <a:latin typeface="Arial" pitchFamily="34" charset="0"/>
                <a:ea typeface="Tahoma" pitchFamily="34" charset="0"/>
                <a:cs typeface="Arial" pitchFamily="34" charset="0"/>
              </a:rPr>
              <a:t>, vi </a:t>
            </a:r>
            <a:r>
              <a:rPr lang="en-US" sz="2300" b="1" dirty="0" err="1">
                <a:solidFill>
                  <a:srgbClr val="0000FF"/>
                </a:solidFill>
                <a:latin typeface="Arial" pitchFamily="34" charset="0"/>
                <a:ea typeface="Tahoma" pitchFamily="34" charset="0"/>
                <a:cs typeface="Arial" pitchFamily="34" charset="0"/>
              </a:rPr>
              <a:t>sinh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tê</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bào</a:t>
            </a:r>
            <a:r>
              <a:rPr lang="en-US" sz="2300" b="1" dirty="0" smtClean="0">
                <a:solidFill>
                  <a:srgbClr val="0000FF"/>
                </a:solidFill>
                <a:latin typeface="Arial" pitchFamily="34" charset="0"/>
                <a:ea typeface="Tahoma" pitchFamily="34" charset="0"/>
                <a:cs typeface="Arial" pitchFamily="34" charset="0"/>
              </a:rPr>
              <a:t>.</a:t>
            </a:r>
            <a:endParaRPr lang="en-US" sz="2000" b="1" dirty="0">
              <a:solidFill>
                <a:srgbClr val="0000FF"/>
              </a:solidFill>
              <a:latin typeface="Arial" pitchFamily="34" charset="0"/>
              <a:ea typeface="Tahoma" pitchFamily="34" charset="0"/>
              <a:cs typeface="Arial" pitchFamily="34" charset="0"/>
            </a:endParaRPr>
          </a:p>
          <a:p>
            <a:pPr lvl="0" algn="l"/>
            <a:endParaRPr lang="en-US" sz="2300" b="1" dirty="0" smtClean="0">
              <a:solidFill>
                <a:srgbClr val="FF0000"/>
              </a:solidFill>
              <a:latin typeface="Arial" pitchFamily="34" charset="0"/>
              <a:cs typeface="Arial" pitchFamily="34" charset="0"/>
            </a:endParaRPr>
          </a:p>
          <a:p>
            <a:pPr lvl="0" algn="l"/>
            <a:r>
              <a:rPr lang="en-US" sz="2300" b="1" dirty="0" smtClean="0">
                <a:solidFill>
                  <a:srgbClr val="FF0000"/>
                </a:solidFill>
                <a:latin typeface="Arial" pitchFamily="34" charset="0"/>
                <a:cs typeface="Arial" pitchFamily="34" charset="0"/>
              </a:rPr>
              <a:t>2. </a:t>
            </a:r>
            <a:r>
              <a:rPr lang="en-US" sz="2300" b="1" dirty="0" err="1" smtClean="0">
                <a:solidFill>
                  <a:srgbClr val="FF0000"/>
                </a:solidFill>
                <a:latin typeface="Arial" pitchFamily="34" charset="0"/>
                <a:cs typeface="Arial" pitchFamily="34" charset="0"/>
              </a:rPr>
              <a:t>Hãy</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chuẩn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bị</a:t>
            </a:r>
            <a:r>
              <a:rPr lang="en-US" sz="2300" b="1" dirty="0" smtClean="0">
                <a:solidFill>
                  <a:srgbClr val="FF0000"/>
                </a:solidFill>
                <a:latin typeface="Arial" pitchFamily="34" charset="0"/>
                <a:cs typeface="Arial" pitchFamily="34" charset="0"/>
              </a:rPr>
              <a:t> ĐD, DC </a:t>
            </a:r>
            <a:r>
              <a:rPr lang="en-US" sz="2300" b="1" dirty="0" err="1" smtClean="0">
                <a:solidFill>
                  <a:srgbClr val="FF0000"/>
                </a:solidFill>
                <a:latin typeface="Arial" pitchFamily="34" charset="0"/>
                <a:cs typeface="Arial" pitchFamily="34" charset="0"/>
              </a:rPr>
              <a:t>phù</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hợp</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để</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thực</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hiện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kỹ</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thuật</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theo</a:t>
            </a:r>
            <a:r>
              <a:rPr lang="en-US" sz="2300" b="1" dirty="0" smtClean="0">
                <a:solidFill>
                  <a:srgbClr val="FF0000"/>
                </a:solidFill>
                <a:latin typeface="Arial" pitchFamily="34" charset="0"/>
                <a:cs typeface="Arial" pitchFamily="34" charset="0"/>
              </a:rPr>
              <a:t> y </a:t>
            </a:r>
            <a:r>
              <a:rPr lang="en-US" sz="2300" b="1" dirty="0" err="1" smtClean="0">
                <a:solidFill>
                  <a:srgbClr val="FF0000"/>
                </a:solidFill>
                <a:latin typeface="Arial" pitchFamily="34" charset="0"/>
                <a:cs typeface="Arial" pitchFamily="34" charset="0"/>
              </a:rPr>
              <a:t>lệnh</a:t>
            </a:r>
            <a:r>
              <a:rPr lang="en-US" sz="2300" b="1" dirty="0" smtClean="0">
                <a:solidFill>
                  <a:srgbClr val="FF0000"/>
                </a:solidFill>
                <a:latin typeface="Arial" pitchFamily="34" charset="0"/>
                <a:cs typeface="Arial" pitchFamily="34" charset="0"/>
              </a:rPr>
              <a:t>?</a:t>
            </a:r>
            <a:endParaRPr lang="en-US" sz="2300" b="1" dirty="0">
              <a:solidFill>
                <a:srgbClr val="FF0000"/>
              </a:solidFill>
              <a:latin typeface="Arial" pitchFamily="34" charset="0"/>
              <a:cs typeface="Arial" pitchFamily="34" charset="0"/>
            </a:endParaRPr>
          </a:p>
          <a:p>
            <a:pPr lvl="0" algn="l"/>
            <a:r>
              <a:rPr lang="en-US" sz="2300" b="1" dirty="0" smtClean="0">
                <a:solidFill>
                  <a:srgbClr val="0000FF"/>
                </a:solidFill>
                <a:latin typeface="Arial" pitchFamily="34" charset="0"/>
                <a:cs typeface="Arial" pitchFamily="34" charset="0"/>
              </a:rPr>
              <a:t/>
            </a:r>
            <a:br>
              <a:rPr lang="en-US" sz="2300" b="1" dirty="0" smtClean="0">
                <a:solidFill>
                  <a:srgbClr val="0000FF"/>
                </a:solidFill>
                <a:latin typeface="Arial" pitchFamily="34" charset="0"/>
                <a:cs typeface="Arial" pitchFamily="34" charset="0"/>
              </a:rPr>
            </a:br>
            <a:r>
              <a:rPr lang="en-US" sz="2300" b="1" dirty="0" smtClean="0">
                <a:solidFill>
                  <a:srgbClr val="0000FF"/>
                </a:solidFill>
                <a:latin typeface="Arial" pitchFamily="34" charset="0"/>
                <a:cs typeface="Arial" pitchFamily="34" charset="0"/>
              </a:rPr>
              <a:t> </a:t>
            </a:r>
          </a:p>
          <a:p>
            <a:pPr marL="457200" indent="-457200" algn="l">
              <a:buFont typeface="+mj-lt"/>
              <a:buAutoNum type="arabicPeriod"/>
            </a:pPr>
            <a:endParaRPr lang="en-US" sz="2300" b="1" dirty="0" smtClean="0">
              <a:solidFill>
                <a:srgbClr val="0000FF"/>
              </a:solidFill>
              <a:latin typeface="Arial" pitchFamily="34" charset="0"/>
              <a:cs typeface="Arial" pitchFamily="34" charset="0"/>
            </a:endParaRPr>
          </a:p>
          <a:p>
            <a:pPr algn="l"/>
            <a:r>
              <a:rPr lang="en-US" sz="2300" b="1" dirty="0" smtClean="0">
                <a:solidFill>
                  <a:srgbClr val="0000FF"/>
                </a:solidFill>
                <a:latin typeface="Arial" pitchFamily="34" charset="0"/>
                <a:cs typeface="Arial" pitchFamily="34" charset="0"/>
              </a:rPr>
              <a:t> </a:t>
            </a:r>
          </a:p>
          <a:p>
            <a:pPr algn="l"/>
            <a:endParaRPr lang="en-US" sz="2300" b="1"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13</a:t>
            </a:fld>
            <a:endParaRPr lang="en-US" dirty="0"/>
          </a:p>
        </p:txBody>
      </p:sp>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bg1"/>
                </a:solidFill>
                <a:latin typeface="Tahoma" pitchFamily="34" charset="0"/>
                <a:ea typeface="Tahoma" pitchFamily="34" charset="0"/>
                <a:cs typeface="Tahoma" pitchFamily="34" charset="0"/>
              </a:rPr>
              <a:t>5. </a:t>
            </a:r>
            <a:r>
              <a:rPr lang="en-US" sz="2800" b="1" dirty="0" smtClean="0">
                <a:solidFill>
                  <a:schemeClr val="bg1"/>
                </a:solidFill>
                <a:latin typeface="Tahoma" pitchFamily="34" charset="0"/>
                <a:ea typeface="Tahoma" pitchFamily="34" charset="0"/>
                <a:cs typeface="Tahoma" pitchFamily="34" charset="0"/>
              </a:rPr>
              <a:t>TÌNH HUỐNG</a:t>
            </a:r>
            <a:endParaRPr lang="en-US" sz="28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1173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48"/>
            <a:ext cx="9220200" cy="4476752"/>
          </a:xfrm>
        </p:spPr>
        <p:txBody>
          <a:bodyPr>
            <a:noAutofit/>
          </a:bodyPr>
          <a:lstStyle/>
          <a:p>
            <a:pPr lvl="0" algn="l"/>
            <a:endParaRPr lang="en-US" sz="2200" dirty="0">
              <a:solidFill>
                <a:srgbClr val="FF0000"/>
              </a:solidFill>
              <a:latin typeface="Arial" pitchFamily="34" charset="0"/>
              <a:cs typeface="Arial" pitchFamily="34" charset="0"/>
            </a:endParaRPr>
          </a:p>
          <a:p>
            <a:pPr lvl="0" algn="l"/>
            <a:r>
              <a:rPr lang="en-US" sz="2200" dirty="0" smtClean="0">
                <a:solidFill>
                  <a:srgbClr val="0000FF"/>
                </a:solidFill>
                <a:latin typeface="Arial" pitchFamily="34" charset="0"/>
                <a:cs typeface="Arial" pitchFamily="34" charset="0"/>
              </a:rPr>
              <a:t> </a:t>
            </a:r>
          </a:p>
          <a:p>
            <a:pPr marL="457200" indent="-457200" algn="l">
              <a:buFont typeface="+mj-lt"/>
              <a:buAutoNum type="arabicPeriod"/>
            </a:pPr>
            <a:endParaRPr lang="en-US" sz="2200" dirty="0" smtClean="0">
              <a:solidFill>
                <a:srgbClr val="0000FF"/>
              </a:solidFill>
              <a:latin typeface="Arial" pitchFamily="34" charset="0"/>
              <a:cs typeface="Arial" pitchFamily="34" charset="0"/>
            </a:endParaRPr>
          </a:p>
          <a:p>
            <a:pPr algn="l"/>
            <a:r>
              <a:rPr lang="en-US" sz="2200" dirty="0" smtClean="0">
                <a:solidFill>
                  <a:srgbClr val="0000FF"/>
                </a:solidFill>
                <a:latin typeface="Arial" pitchFamily="34" charset="0"/>
                <a:cs typeface="Arial" pitchFamily="34" charset="0"/>
              </a:rPr>
              <a:t> </a:t>
            </a:r>
          </a:p>
          <a:p>
            <a:pPr algn="l"/>
            <a:endParaRPr lang="en-US" sz="2200" dirty="0">
              <a:solidFill>
                <a:srgbClr val="0000FF"/>
              </a:solidFill>
              <a:latin typeface="Arial" pitchFamily="34" charset="0"/>
              <a:cs typeface="Arial" pitchFamily="34" charset="0"/>
            </a:endParaRPr>
          </a:p>
        </p:txBody>
      </p:sp>
      <p:pic>
        <p:nvPicPr>
          <p:cNvPr id="1029" name="Picture 5" descr="C:\Users\dinhnk\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80" y="666750"/>
            <a:ext cx="3415680" cy="212102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inhnk\Desktop\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66750"/>
            <a:ext cx="3240360" cy="21210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inhnk\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804" y="3183818"/>
            <a:ext cx="3492388" cy="15481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1188" y="2859782"/>
            <a:ext cx="2640732" cy="270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latin typeface="Arial" pitchFamily="34" charset="0"/>
                <a:ea typeface="Tahoma" pitchFamily="34" charset="0"/>
                <a:cs typeface="Arial" pitchFamily="34" charset="0"/>
              </a:rPr>
              <a:t>Sonde</a:t>
            </a:r>
            <a:r>
              <a:rPr lang="en-US" sz="1600" b="1" dirty="0">
                <a:solidFill>
                  <a:schemeClr val="bg1"/>
                </a:solidFill>
                <a:latin typeface="Arial" pitchFamily="34" charset="0"/>
                <a:ea typeface="Tahoma" pitchFamily="34" charset="0"/>
                <a:cs typeface="Arial" pitchFamily="34" charset="0"/>
              </a:rPr>
              <a:t> </a:t>
            </a:r>
            <a:r>
              <a:rPr lang="en-US" sz="1600" b="1" dirty="0" err="1">
                <a:solidFill>
                  <a:schemeClr val="bg1"/>
                </a:solidFill>
                <a:latin typeface="Arial" pitchFamily="34" charset="0"/>
                <a:ea typeface="Tahoma" pitchFamily="34" charset="0"/>
                <a:cs typeface="Arial" pitchFamily="34" charset="0"/>
              </a:rPr>
              <a:t>Nelaton</a:t>
            </a:r>
            <a:endParaRPr lang="en-US" sz="1600" b="1" dirty="0">
              <a:solidFill>
                <a:schemeClr val="bg1"/>
              </a:solidFill>
              <a:latin typeface="Arial" pitchFamily="34" charset="0"/>
              <a:ea typeface="Tahoma" pitchFamily="34" charset="0"/>
              <a:cs typeface="Arial" pitchFamily="34" charset="0"/>
            </a:endParaRPr>
          </a:p>
        </p:txBody>
      </p:sp>
      <p:sp>
        <p:nvSpPr>
          <p:cNvPr id="5" name="Rectangle 4"/>
          <p:cNvSpPr/>
          <p:nvPr/>
        </p:nvSpPr>
        <p:spPr>
          <a:xfrm>
            <a:off x="5292080" y="2859782"/>
            <a:ext cx="2880320" cy="270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latin typeface="Arial" pitchFamily="34" charset="0"/>
                <a:ea typeface="Tahoma" pitchFamily="34" charset="0"/>
                <a:cs typeface="Arial" pitchFamily="34" charset="0"/>
              </a:rPr>
              <a:t>Sonde</a:t>
            </a:r>
            <a:r>
              <a:rPr lang="en-US" sz="1600" b="1" dirty="0">
                <a:solidFill>
                  <a:schemeClr val="bg1"/>
                </a:solidFill>
                <a:latin typeface="Arial" pitchFamily="34" charset="0"/>
                <a:ea typeface="Tahoma" pitchFamily="34" charset="0"/>
                <a:cs typeface="Arial" pitchFamily="34" charset="0"/>
              </a:rPr>
              <a:t> </a:t>
            </a:r>
            <a:r>
              <a:rPr lang="en-US" sz="1600" b="1" dirty="0" err="1">
                <a:solidFill>
                  <a:schemeClr val="bg1"/>
                </a:solidFill>
                <a:latin typeface="Arial" pitchFamily="34" charset="0"/>
                <a:ea typeface="Tahoma" pitchFamily="34" charset="0"/>
                <a:cs typeface="Arial" pitchFamily="34" charset="0"/>
              </a:rPr>
              <a:t>foley</a:t>
            </a:r>
            <a:r>
              <a:rPr lang="en-US" sz="1600" b="1" dirty="0">
                <a:solidFill>
                  <a:schemeClr val="bg1"/>
                </a:solidFill>
                <a:latin typeface="Arial" pitchFamily="34" charset="0"/>
                <a:ea typeface="Tahoma" pitchFamily="34" charset="0"/>
                <a:cs typeface="Arial" pitchFamily="34" charset="0"/>
              </a:rPr>
              <a:t> 2 </a:t>
            </a:r>
            <a:r>
              <a:rPr lang="en-US" sz="1600" b="1" dirty="0" err="1">
                <a:solidFill>
                  <a:schemeClr val="bg1"/>
                </a:solidFill>
                <a:latin typeface="Arial" pitchFamily="34" charset="0"/>
                <a:ea typeface="Tahoma" pitchFamily="34" charset="0"/>
                <a:cs typeface="Arial" pitchFamily="34" charset="0"/>
              </a:rPr>
              <a:t>nhánh</a:t>
            </a:r>
            <a:endParaRPr lang="en-US" sz="1600" b="1" dirty="0">
              <a:solidFill>
                <a:schemeClr val="bg1"/>
              </a:solidFill>
              <a:latin typeface="Arial" pitchFamily="34" charset="0"/>
              <a:ea typeface="Tahoma" pitchFamily="34" charset="0"/>
              <a:cs typeface="Arial" pitchFamily="34" charset="0"/>
            </a:endParaRPr>
          </a:p>
        </p:txBody>
      </p:sp>
      <p:sp>
        <p:nvSpPr>
          <p:cNvPr id="10" name="Rectangle 9"/>
          <p:cNvSpPr/>
          <p:nvPr/>
        </p:nvSpPr>
        <p:spPr>
          <a:xfrm>
            <a:off x="3059832" y="4822001"/>
            <a:ext cx="3024336" cy="270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latin typeface="Arial" pitchFamily="34" charset="0"/>
                <a:ea typeface="Tahoma" pitchFamily="34" charset="0"/>
                <a:cs typeface="Arial" pitchFamily="34" charset="0"/>
              </a:rPr>
              <a:t>Sonde</a:t>
            </a:r>
            <a:r>
              <a:rPr lang="en-US" sz="1600" b="1" dirty="0">
                <a:solidFill>
                  <a:schemeClr val="bg1"/>
                </a:solidFill>
                <a:latin typeface="Arial" pitchFamily="34" charset="0"/>
                <a:ea typeface="Tahoma" pitchFamily="34" charset="0"/>
                <a:cs typeface="Arial" pitchFamily="34" charset="0"/>
              </a:rPr>
              <a:t> </a:t>
            </a:r>
            <a:r>
              <a:rPr lang="en-US" sz="1600" b="1" dirty="0" err="1">
                <a:solidFill>
                  <a:schemeClr val="bg1"/>
                </a:solidFill>
                <a:latin typeface="Arial" pitchFamily="34" charset="0"/>
                <a:ea typeface="Tahoma" pitchFamily="34" charset="0"/>
                <a:cs typeface="Arial" pitchFamily="34" charset="0"/>
              </a:rPr>
              <a:t>foley</a:t>
            </a:r>
            <a:r>
              <a:rPr lang="en-US" sz="1600" b="1" dirty="0">
                <a:solidFill>
                  <a:schemeClr val="bg1"/>
                </a:solidFill>
                <a:latin typeface="Arial" pitchFamily="34" charset="0"/>
                <a:ea typeface="Tahoma" pitchFamily="34" charset="0"/>
                <a:cs typeface="Arial" pitchFamily="34" charset="0"/>
              </a:rPr>
              <a:t> 3 </a:t>
            </a:r>
            <a:r>
              <a:rPr lang="en-US" sz="1600" b="1" dirty="0" err="1">
                <a:solidFill>
                  <a:schemeClr val="bg1"/>
                </a:solidFill>
                <a:latin typeface="Arial" pitchFamily="34" charset="0"/>
                <a:ea typeface="Tahoma" pitchFamily="34" charset="0"/>
                <a:cs typeface="Arial" pitchFamily="34" charset="0"/>
              </a:rPr>
              <a:t>nhánh</a:t>
            </a:r>
            <a:endParaRPr lang="en-US" sz="1600" b="1" dirty="0">
              <a:solidFill>
                <a:schemeClr val="bg1"/>
              </a:solidFill>
              <a:latin typeface="Arial" pitchFamily="34" charset="0"/>
              <a:ea typeface="Tahoma" pitchFamily="34" charset="0"/>
              <a:cs typeface="Arial" pitchFamily="34" charset="0"/>
            </a:endParaRPr>
          </a:p>
        </p:txBody>
      </p:sp>
      <p:sp>
        <p:nvSpPr>
          <p:cNvPr id="13"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ahoma" pitchFamily="34" charset="0"/>
                <a:ea typeface="Tahoma" pitchFamily="34" charset="0"/>
                <a:cs typeface="Tahoma" pitchFamily="34" charset="0"/>
              </a:rPr>
              <a:t>DỤNG CỤ</a:t>
            </a:r>
            <a:endParaRPr lang="en-US" sz="2800" b="1" dirty="0">
              <a:solidFill>
                <a:schemeClr val="bg1"/>
              </a:solidFill>
              <a:latin typeface="Tahoma" pitchFamily="34" charset="0"/>
              <a:ea typeface="Tahoma" pitchFamily="34" charset="0"/>
              <a:cs typeface="Tahoma" pitchFamily="34" charset="0"/>
            </a:endParaRPr>
          </a:p>
        </p:txBody>
      </p:sp>
      <p:pic>
        <p:nvPicPr>
          <p:cNvPr id="14" name="Picture 2" descr="C:\Users\VN-Pro\Desktop\Quy chuan Logo Cao Dang y Bach Mai_nho.jpg"/>
          <p:cNvPicPr>
            <a:picLocks noChangeAspect="1" noChangeArrowheads="1"/>
          </p:cNvPicPr>
          <p:nvPr/>
        </p:nvPicPr>
        <p:blipFill>
          <a:blip r:embed="rId6"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3" descr="D:\ảnh\LOGO bachmai.jpg"/>
          <p:cNvPicPr>
            <a:picLocks noChangeAspect="1" noChangeArrowheads="1"/>
          </p:cNvPicPr>
          <p:nvPr/>
        </p:nvPicPr>
        <p:blipFill>
          <a:blip r:embed="rId7"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9833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48"/>
            <a:ext cx="9220200" cy="4476752"/>
          </a:xfrm>
        </p:spPr>
        <p:txBody>
          <a:bodyPr>
            <a:noAutofit/>
          </a:bodyPr>
          <a:lstStyle/>
          <a:p>
            <a:pPr lvl="0" algn="l"/>
            <a:endParaRPr lang="en-US" sz="2200" dirty="0">
              <a:solidFill>
                <a:srgbClr val="FF0000"/>
              </a:solidFill>
              <a:latin typeface="Arial" pitchFamily="34" charset="0"/>
              <a:cs typeface="Arial" pitchFamily="34" charset="0"/>
            </a:endParaRPr>
          </a:p>
          <a:p>
            <a:pPr lvl="0" algn="l"/>
            <a:r>
              <a:rPr lang="en-US" sz="2200" dirty="0" smtClean="0">
                <a:solidFill>
                  <a:srgbClr val="0000FF"/>
                </a:solidFill>
                <a:latin typeface="Arial" pitchFamily="34" charset="0"/>
                <a:cs typeface="Arial" pitchFamily="34" charset="0"/>
              </a:rPr>
              <a:t> </a:t>
            </a:r>
          </a:p>
          <a:p>
            <a:pPr marL="457200" indent="-457200" algn="l">
              <a:buFont typeface="+mj-lt"/>
              <a:buAutoNum type="arabicPeriod"/>
            </a:pPr>
            <a:endParaRPr lang="en-US" sz="2200" dirty="0" smtClean="0">
              <a:solidFill>
                <a:srgbClr val="0000FF"/>
              </a:solidFill>
              <a:latin typeface="Arial" pitchFamily="34" charset="0"/>
              <a:cs typeface="Arial" pitchFamily="34" charset="0"/>
            </a:endParaRPr>
          </a:p>
          <a:p>
            <a:pPr algn="l"/>
            <a:r>
              <a:rPr lang="en-US" sz="2200" dirty="0" smtClean="0">
                <a:solidFill>
                  <a:srgbClr val="0000FF"/>
                </a:solidFill>
                <a:latin typeface="Arial" pitchFamily="34" charset="0"/>
                <a:cs typeface="Arial" pitchFamily="34" charset="0"/>
              </a:rPr>
              <a:t> </a:t>
            </a:r>
          </a:p>
          <a:p>
            <a:pPr algn="l"/>
            <a:endParaRPr lang="en-US" sz="2200"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15</a:t>
            </a:fld>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15" r="-604" b="16970"/>
          <a:stretch/>
        </p:blipFill>
        <p:spPr bwMode="auto">
          <a:xfrm rot="10800000" flipH="1" flipV="1">
            <a:off x="419100" y="951571"/>
            <a:ext cx="8163492"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ahoma" pitchFamily="34" charset="0"/>
                <a:ea typeface="Tahoma" pitchFamily="34" charset="0"/>
                <a:cs typeface="Tahoma" pitchFamily="34" charset="0"/>
              </a:rPr>
              <a:t>DỤNG CỤ</a:t>
            </a:r>
            <a:endParaRPr lang="en-US" sz="28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4"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5"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230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666748"/>
            <a:ext cx="9220200" cy="4476752"/>
          </a:xfrm>
        </p:spPr>
        <p:txBody>
          <a:bodyPr>
            <a:noAutofit/>
          </a:bodyPr>
          <a:lstStyle/>
          <a:p>
            <a:pPr algn="l"/>
            <a:r>
              <a:rPr lang="vi-VN" sz="2300" b="1" dirty="0">
                <a:solidFill>
                  <a:srgbClr val="0000FF"/>
                </a:solidFill>
                <a:latin typeface="Arial" pitchFamily="34" charset="0"/>
                <a:ea typeface="Tahoma" pitchFamily="34" charset="0"/>
                <a:cs typeface="Arial" pitchFamily="34" charset="0"/>
              </a:rPr>
              <a:t>Người </a:t>
            </a:r>
            <a:r>
              <a:rPr lang="vi-VN" sz="2300" b="1" dirty="0" smtClean="0">
                <a:solidFill>
                  <a:srgbClr val="0000FF"/>
                </a:solidFill>
                <a:latin typeface="Arial" pitchFamily="34" charset="0"/>
                <a:ea typeface="Tahoma" pitchFamily="34" charset="0"/>
                <a:cs typeface="Arial" pitchFamily="34" charset="0"/>
              </a:rPr>
              <a:t>bệnh</a:t>
            </a:r>
            <a:r>
              <a:rPr lang="en-US" sz="2300" b="1" dirty="0" smtClean="0">
                <a:solidFill>
                  <a:srgbClr val="0000FF"/>
                </a:solidFill>
                <a:latin typeface="Arial" pitchFamily="34" charset="0"/>
                <a:ea typeface="Tahoma" pitchFamily="34" charset="0"/>
                <a:cs typeface="Arial" pitchFamily="34" charset="0"/>
              </a:rPr>
              <a:t>:</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NGUYỄN </a:t>
            </a:r>
            <a:r>
              <a:rPr lang="vi-VN" sz="2300" b="1" dirty="0" smtClean="0">
                <a:solidFill>
                  <a:srgbClr val="0000FF"/>
                </a:solidFill>
                <a:latin typeface="Arial" pitchFamily="34" charset="0"/>
                <a:ea typeface="Tahoma" pitchFamily="34" charset="0"/>
                <a:cs typeface="Arial" pitchFamily="34" charset="0"/>
              </a:rPr>
              <a:t>THỊ</a:t>
            </a:r>
            <a:r>
              <a:rPr lang="en-US" sz="2300" b="1" dirty="0" smtClean="0">
                <a:solidFill>
                  <a:srgbClr val="0000FF"/>
                </a:solidFill>
                <a:latin typeface="Arial" pitchFamily="34" charset="0"/>
                <a:ea typeface="Tahoma" pitchFamily="34" charset="0"/>
                <a:cs typeface="Arial" pitchFamily="34" charset="0"/>
              </a:rPr>
              <a:t> M		</a:t>
            </a:r>
            <a:r>
              <a:rPr lang="en-US" sz="2300" b="1" dirty="0" err="1" smtClean="0">
                <a:solidFill>
                  <a:srgbClr val="0000FF"/>
                </a:solidFill>
                <a:latin typeface="Arial" pitchFamily="34" charset="0"/>
                <a:ea typeface="Tahoma" pitchFamily="34" charset="0"/>
                <a:cs typeface="Arial" pitchFamily="34" charset="0"/>
              </a:rPr>
              <a:t>Sinh</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năm</a:t>
            </a:r>
            <a:r>
              <a:rPr lang="en-US" sz="2300" b="1" dirty="0" smtClean="0">
                <a:solidFill>
                  <a:srgbClr val="0000FF"/>
                </a:solidFill>
                <a:latin typeface="Arial" pitchFamily="34" charset="0"/>
                <a:ea typeface="Tahoma" pitchFamily="34" charset="0"/>
                <a:cs typeface="Arial" pitchFamily="34" charset="0"/>
              </a:rPr>
              <a:t>: 1975. </a:t>
            </a:r>
          </a:p>
          <a:p>
            <a:pPr algn="l"/>
            <a:r>
              <a:rPr lang="en-US" sz="2300" b="1" dirty="0" err="1" smtClean="0">
                <a:solidFill>
                  <a:srgbClr val="0000FF"/>
                </a:solidFill>
                <a:latin typeface="Arial" pitchFamily="34" charset="0"/>
                <a:ea typeface="Tahoma" pitchFamily="34" charset="0"/>
                <a:cs typeface="Arial" pitchFamily="34" charset="0"/>
              </a:rPr>
              <a:t>Số</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giường</a:t>
            </a:r>
            <a:r>
              <a:rPr lang="en-US" sz="2300" b="1" dirty="0" smtClean="0">
                <a:solidFill>
                  <a:srgbClr val="0000FF"/>
                </a:solidFill>
                <a:latin typeface="Arial" pitchFamily="34" charset="0"/>
                <a:ea typeface="Tahoma" pitchFamily="34" charset="0"/>
                <a:cs typeface="Arial" pitchFamily="34" charset="0"/>
              </a:rPr>
              <a:t>:</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3</a:t>
            </a:r>
            <a:r>
              <a:rPr lang="vi-VN" sz="2300" b="1" dirty="0" smtClean="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	</a:t>
            </a:r>
            <a:r>
              <a:rPr lang="vi-VN" sz="2300" b="1" dirty="0" smtClean="0">
                <a:solidFill>
                  <a:srgbClr val="0000FF"/>
                </a:solidFill>
                <a:latin typeface="Arial" pitchFamily="34" charset="0"/>
                <a:ea typeface="Tahoma" pitchFamily="34" charset="0"/>
                <a:cs typeface="Arial" pitchFamily="34" charset="0"/>
              </a:rPr>
              <a:t>P</a:t>
            </a:r>
            <a:r>
              <a:rPr lang="en-US" sz="2300" b="1" dirty="0" err="1" smtClean="0">
                <a:solidFill>
                  <a:srgbClr val="0000FF"/>
                </a:solidFill>
                <a:latin typeface="Arial" pitchFamily="34" charset="0"/>
                <a:ea typeface="Tahoma" pitchFamily="34" charset="0"/>
                <a:cs typeface="Arial" pitchFamily="34" charset="0"/>
              </a:rPr>
              <a:t>hòng</a:t>
            </a:r>
            <a:r>
              <a:rPr lang="en-US" sz="2300" b="1" dirty="0" smtClean="0">
                <a:solidFill>
                  <a:srgbClr val="0000FF"/>
                </a:solidFill>
                <a:latin typeface="Arial" pitchFamily="34" charset="0"/>
                <a:ea typeface="Tahoma" pitchFamily="34" charset="0"/>
                <a:cs typeface="Arial" pitchFamily="34" charset="0"/>
              </a:rPr>
              <a:t>: 2</a:t>
            </a:r>
            <a:r>
              <a:rPr lang="vi-VN" sz="2300" b="1" dirty="0" smtClean="0">
                <a:solidFill>
                  <a:srgbClr val="0000FF"/>
                </a:solidFill>
                <a:latin typeface="Arial" pitchFamily="34" charset="0"/>
                <a:ea typeface="Tahoma" pitchFamily="34" charset="0"/>
                <a:cs typeface="Arial" pitchFamily="34" charset="0"/>
              </a:rPr>
              <a:t>01</a:t>
            </a:r>
            <a:r>
              <a:rPr lang="vi-VN" sz="2300" b="1" dirty="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Khoa</a:t>
            </a:r>
            <a:r>
              <a:rPr lang="en-US" sz="2300" b="1" dirty="0" smtClean="0">
                <a:solidFill>
                  <a:srgbClr val="0000FF"/>
                </a:solidFill>
                <a:latin typeface="Arial" pitchFamily="34" charset="0"/>
                <a:ea typeface="Tahoma" pitchFamily="34" charset="0"/>
                <a:cs typeface="Arial" pitchFamily="34" charset="0"/>
              </a:rPr>
              <a:t>: </a:t>
            </a:r>
            <a:r>
              <a:rPr lang="en-US" sz="2300" b="1" dirty="0">
                <a:solidFill>
                  <a:srgbClr val="0000FF"/>
                </a:solidFill>
                <a:latin typeface="Arial" pitchFamily="34" charset="0"/>
                <a:ea typeface="Tahoma" pitchFamily="34" charset="0"/>
                <a:cs typeface="Arial" pitchFamily="34" charset="0"/>
              </a:rPr>
              <a:t>T</a:t>
            </a:r>
            <a:r>
              <a:rPr lang="en-US" sz="2300" b="1" dirty="0" smtClean="0">
                <a:solidFill>
                  <a:srgbClr val="0000FF"/>
                </a:solidFill>
                <a:latin typeface="Arial" pitchFamily="34" charset="0"/>
                <a:ea typeface="Tahoma" pitchFamily="34" charset="0"/>
                <a:cs typeface="Arial" pitchFamily="34" charset="0"/>
              </a:rPr>
              <a:t>hận </a:t>
            </a:r>
            <a:r>
              <a:rPr lang="en-US" sz="2300" b="1" dirty="0" err="1" smtClean="0">
                <a:solidFill>
                  <a:srgbClr val="0000FF"/>
                </a:solidFill>
                <a:latin typeface="Arial" pitchFamily="34" charset="0"/>
                <a:ea typeface="Tahoma" pitchFamily="34" charset="0"/>
                <a:cs typeface="Arial" pitchFamily="34" charset="0"/>
              </a:rPr>
              <a:t>tiết</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niệu</a:t>
            </a:r>
            <a:endParaRPr lang="en-US" sz="2300" b="1" dirty="0">
              <a:solidFill>
                <a:srgbClr val="0000FF"/>
              </a:solidFill>
              <a:latin typeface="Arial" pitchFamily="34" charset="0"/>
              <a:ea typeface="Tahoma" pitchFamily="34" charset="0"/>
              <a:cs typeface="Arial" pitchFamily="34" charset="0"/>
            </a:endParaRPr>
          </a:p>
          <a:p>
            <a:pPr algn="l"/>
            <a:r>
              <a:rPr lang="en-US" sz="2300" b="1" dirty="0" err="1">
                <a:solidFill>
                  <a:srgbClr val="0000FF"/>
                </a:solidFill>
                <a:latin typeface="Arial" pitchFamily="34" charset="0"/>
                <a:ea typeface="Tahoma" pitchFamily="34" charset="0"/>
                <a:cs typeface="Arial" pitchFamily="34" charset="0"/>
              </a:rPr>
              <a:t>Địa</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chỉ</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Vạn</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Tải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Hồng</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Phong</a:t>
            </a:r>
            <a:r>
              <a:rPr lang="en-US" sz="2300" b="1" dirty="0">
                <a:solidFill>
                  <a:srgbClr val="0000FF"/>
                </a:solidFill>
                <a:latin typeface="Arial" pitchFamily="34" charset="0"/>
                <a:ea typeface="Tahoma" pitchFamily="34" charset="0"/>
                <a:cs typeface="Arial" pitchFamily="34" charset="0"/>
              </a:rPr>
              <a:t>, Nam </a:t>
            </a:r>
            <a:r>
              <a:rPr lang="en-US" sz="2300" b="1" dirty="0" err="1">
                <a:solidFill>
                  <a:srgbClr val="0000FF"/>
                </a:solidFill>
                <a:latin typeface="Arial" pitchFamily="34" charset="0"/>
                <a:ea typeface="Tahoma" pitchFamily="34" charset="0"/>
                <a:cs typeface="Arial" pitchFamily="34" charset="0"/>
              </a:rPr>
              <a:t>Sách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Hải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Dương</a:t>
            </a:r>
            <a:endParaRPr lang="en-US" sz="2300" b="1" dirty="0">
              <a:solidFill>
                <a:srgbClr val="0000FF"/>
              </a:solidFill>
              <a:latin typeface="Arial" pitchFamily="34" charset="0"/>
              <a:ea typeface="Tahoma" pitchFamily="34" charset="0"/>
              <a:cs typeface="Arial" pitchFamily="34" charset="0"/>
            </a:endParaRPr>
          </a:p>
          <a:p>
            <a:pPr algn="l"/>
            <a:r>
              <a:rPr lang="vi-VN" sz="2300" b="1" dirty="0" smtClean="0">
                <a:solidFill>
                  <a:srgbClr val="0000FF"/>
                </a:solidFill>
                <a:latin typeface="Arial" pitchFamily="34" charset="0"/>
                <a:ea typeface="Tahoma" pitchFamily="34" charset="0"/>
                <a:cs typeface="Arial" pitchFamily="34" charset="0"/>
              </a:rPr>
              <a:t>Chẩn </a:t>
            </a:r>
            <a:r>
              <a:rPr lang="vi-VN" sz="2300" b="1" dirty="0">
                <a:solidFill>
                  <a:srgbClr val="0000FF"/>
                </a:solidFill>
                <a:latin typeface="Arial" pitchFamily="34" charset="0"/>
                <a:ea typeface="Tahoma" pitchFamily="34" charset="0"/>
                <a:cs typeface="Arial" pitchFamily="34" charset="0"/>
              </a:rPr>
              <a:t>đoán: </a:t>
            </a:r>
            <a:r>
              <a:rPr lang="en-US" sz="2300" b="1" dirty="0" err="1" smtClean="0">
                <a:solidFill>
                  <a:srgbClr val="0000FF"/>
                </a:solidFill>
                <a:latin typeface="Arial" pitchFamily="34" charset="0"/>
                <a:ea typeface="Tahoma" pitchFamily="34" charset="0"/>
                <a:cs typeface="Arial" pitchFamily="34" charset="0"/>
              </a:rPr>
              <a:t>Viêm</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thận</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bể</a:t>
            </a:r>
            <a:r>
              <a:rPr lang="en-US" sz="2300" b="1" dirty="0" smtClean="0">
                <a:solidFill>
                  <a:srgbClr val="0000FF"/>
                </a:solidFill>
                <a:latin typeface="Arial" pitchFamily="34" charset="0"/>
                <a:ea typeface="Tahoma" pitchFamily="34" charset="0"/>
                <a:cs typeface="Arial" pitchFamily="34" charset="0"/>
              </a:rPr>
              <a:t> </a:t>
            </a:r>
            <a:r>
              <a:rPr lang="en-US" sz="2300" b="1" dirty="0" err="1" smtClean="0">
                <a:solidFill>
                  <a:srgbClr val="0000FF"/>
                </a:solidFill>
                <a:latin typeface="Arial" pitchFamily="34" charset="0"/>
                <a:ea typeface="Tahoma" pitchFamily="34" charset="0"/>
                <a:cs typeface="Arial" pitchFamily="34" charset="0"/>
              </a:rPr>
              <a:t>thận</a:t>
            </a:r>
            <a:endParaRPr lang="en-US" sz="2300" b="1" dirty="0" smtClean="0">
              <a:solidFill>
                <a:srgbClr val="0000FF"/>
              </a:solidFill>
              <a:latin typeface="Arial" pitchFamily="34" charset="0"/>
              <a:ea typeface="Tahoma" pitchFamily="34" charset="0"/>
              <a:cs typeface="Arial" pitchFamily="34" charset="0"/>
            </a:endParaRPr>
          </a:p>
          <a:p>
            <a:pPr algn="l"/>
            <a:r>
              <a:rPr lang="vi-VN" sz="2300" b="1" dirty="0">
                <a:solidFill>
                  <a:srgbClr val="0000FF"/>
                </a:solidFill>
                <a:latin typeface="Arial" pitchFamily="34" charset="0"/>
                <a:ea typeface="Tahoma" pitchFamily="34" charset="0"/>
                <a:cs typeface="Arial" pitchFamily="34" charset="0"/>
              </a:rPr>
              <a:t>Hiện tại</a:t>
            </a:r>
            <a:r>
              <a:rPr lang="en-US" sz="2300" b="1" dirty="0">
                <a:solidFill>
                  <a:srgbClr val="0000FF"/>
                </a:solidFill>
                <a:latin typeface="Arial" pitchFamily="34" charset="0"/>
                <a:ea typeface="Tahoma" pitchFamily="34" charset="0"/>
                <a:cs typeface="Arial" pitchFamily="34" charset="0"/>
              </a:rPr>
              <a:t>: </a:t>
            </a:r>
            <a:r>
              <a:rPr lang="vi-VN" sz="2300" b="1" dirty="0">
                <a:solidFill>
                  <a:srgbClr val="0000FF"/>
                </a:solidFill>
                <a:latin typeface="Arial" pitchFamily="34" charset="0"/>
                <a:ea typeface="Tahoma" pitchFamily="34" charset="0"/>
                <a:cs typeface="Arial" pitchFamily="34" charset="0"/>
              </a:rPr>
              <a:t>người bện</a:t>
            </a:r>
            <a:r>
              <a:rPr lang="en-US" sz="2300" b="1" dirty="0">
                <a:solidFill>
                  <a:srgbClr val="0000FF"/>
                </a:solidFill>
                <a:latin typeface="Arial" pitchFamily="34" charset="0"/>
                <a:ea typeface="Tahoma" pitchFamily="34" charset="0"/>
                <a:cs typeface="Arial" pitchFamily="34" charset="0"/>
              </a:rPr>
              <a:t>h </a:t>
            </a:r>
            <a:r>
              <a:rPr lang="en-US" sz="2300" b="1" dirty="0" err="1">
                <a:solidFill>
                  <a:srgbClr val="0000FF"/>
                </a:solidFill>
                <a:latin typeface="Arial" pitchFamily="34" charset="0"/>
                <a:ea typeface="Tahoma" pitchFamily="34" charset="0"/>
                <a:cs typeface="Arial" pitchFamily="34" charset="0"/>
              </a:rPr>
              <a:t>tỉnh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tiếp</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xúc</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được</a:t>
            </a:r>
            <a:r>
              <a:rPr lang="en-US" sz="2300" b="1" dirty="0">
                <a:solidFill>
                  <a:srgbClr val="0000FF"/>
                </a:solidFill>
                <a:latin typeface="Arial" pitchFamily="34" charset="0"/>
                <a:ea typeface="Tahoma" pitchFamily="34" charset="0"/>
                <a:cs typeface="Arial" pitchFamily="34" charset="0"/>
              </a:rPr>
              <a:t>, </a:t>
            </a:r>
            <a:r>
              <a:rPr lang="vi-VN" sz="2300" b="1" dirty="0">
                <a:solidFill>
                  <a:srgbClr val="0000FF"/>
                </a:solidFill>
                <a:latin typeface="Arial" pitchFamily="34" charset="0"/>
                <a:ea typeface="Tahoma" pitchFamily="34" charset="0"/>
                <a:cs typeface="Arial" pitchFamily="34" charset="0"/>
              </a:rPr>
              <a:t>mệt mỏi</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nhiệt</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đô</a:t>
            </a:r>
            <a:r>
              <a:rPr lang="en-US" sz="2300" b="1" dirty="0">
                <a:solidFill>
                  <a:srgbClr val="0000FF"/>
                </a:solidFill>
                <a:latin typeface="Arial" pitchFamily="34" charset="0"/>
                <a:ea typeface="Tahoma" pitchFamily="34" charset="0"/>
                <a:cs typeface="Arial" pitchFamily="34" charset="0"/>
              </a:rPr>
              <a:t>̣ </a:t>
            </a:r>
            <a:r>
              <a:rPr lang="en-US" sz="2300" b="1" dirty="0" smtClean="0">
                <a:solidFill>
                  <a:srgbClr val="0000FF"/>
                </a:solidFill>
                <a:latin typeface="Arial" pitchFamily="34" charset="0"/>
                <a:ea typeface="Tahoma" pitchFamily="34" charset="0"/>
                <a:cs typeface="Arial" pitchFamily="34" charset="0"/>
              </a:rPr>
              <a:t>38</a:t>
            </a:r>
            <a:r>
              <a:rPr lang="en-US" sz="2300" b="1" baseline="30000" dirty="0" smtClean="0">
                <a:solidFill>
                  <a:srgbClr val="0000FF"/>
                </a:solidFill>
                <a:latin typeface="Arial" pitchFamily="34" charset="0"/>
                <a:ea typeface="Tahoma" pitchFamily="34" charset="0"/>
                <a:cs typeface="Arial" pitchFamily="34" charset="0"/>
              </a:rPr>
              <a:t>0</a:t>
            </a:r>
            <a:r>
              <a:rPr lang="en-US" sz="2300" b="1" dirty="0" smtClean="0">
                <a:solidFill>
                  <a:srgbClr val="0000FF"/>
                </a:solidFill>
                <a:latin typeface="Arial" pitchFamily="34" charset="0"/>
                <a:ea typeface="Tahoma" pitchFamily="34" charset="0"/>
                <a:cs typeface="Arial" pitchFamily="34" charset="0"/>
              </a:rPr>
              <a:t>C.</a:t>
            </a:r>
            <a:endParaRPr lang="en-US" sz="2300" b="1" dirty="0">
              <a:solidFill>
                <a:srgbClr val="0000FF"/>
              </a:solidFill>
              <a:latin typeface="Arial" pitchFamily="34" charset="0"/>
              <a:ea typeface="Tahoma" pitchFamily="34" charset="0"/>
              <a:cs typeface="Arial" pitchFamily="34" charset="0"/>
            </a:endParaRPr>
          </a:p>
          <a:p>
            <a:pPr algn="l"/>
            <a:r>
              <a:rPr lang="en-US" sz="2300" b="1" dirty="0">
                <a:solidFill>
                  <a:srgbClr val="FF0000"/>
                </a:solidFill>
                <a:latin typeface="Arial" pitchFamily="34" charset="0"/>
                <a:ea typeface="Tahoma" pitchFamily="34" charset="0"/>
                <a:cs typeface="Arial" pitchFamily="34" charset="0"/>
              </a:rPr>
              <a:t>Y </a:t>
            </a:r>
            <a:r>
              <a:rPr lang="en-US" sz="2300" b="1" dirty="0" err="1">
                <a:solidFill>
                  <a:srgbClr val="FF0000"/>
                </a:solidFill>
                <a:latin typeface="Arial" pitchFamily="34" charset="0"/>
                <a:ea typeface="Tahoma" pitchFamily="34" charset="0"/>
                <a:cs typeface="Arial" pitchFamily="34" charset="0"/>
              </a:rPr>
              <a:t>lệnh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Lấy</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nước</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tiểu</a:t>
            </a:r>
            <a:r>
              <a:rPr lang="en-US" sz="2300" b="1" dirty="0">
                <a:solidFill>
                  <a:srgbClr val="0000FF"/>
                </a:solidFill>
                <a:latin typeface="Arial" pitchFamily="34" charset="0"/>
                <a:ea typeface="Tahoma" pitchFamily="34" charset="0"/>
                <a:cs typeface="Arial" pitchFamily="34" charset="0"/>
              </a:rPr>
              <a:t> l</a:t>
            </a:r>
            <a:r>
              <a:rPr lang="vi-VN" sz="2300" b="1" dirty="0">
                <a:solidFill>
                  <a:srgbClr val="0000FF"/>
                </a:solidFill>
                <a:latin typeface="Arial" pitchFamily="34" charset="0"/>
                <a:ea typeface="Tahoma" pitchFamily="34" charset="0"/>
                <a:cs typeface="Arial" pitchFamily="34" charset="0"/>
              </a:rPr>
              <a:t>àm xét nghiệm</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sinh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hóa</a:t>
            </a:r>
            <a:r>
              <a:rPr lang="en-US" sz="2300" b="1" dirty="0">
                <a:solidFill>
                  <a:srgbClr val="0000FF"/>
                </a:solidFill>
                <a:latin typeface="Arial" pitchFamily="34" charset="0"/>
                <a:ea typeface="Tahoma" pitchFamily="34" charset="0"/>
                <a:cs typeface="Arial" pitchFamily="34" charset="0"/>
              </a:rPr>
              <a:t>, vi </a:t>
            </a:r>
            <a:r>
              <a:rPr lang="en-US" sz="2300" b="1" dirty="0" err="1">
                <a:solidFill>
                  <a:srgbClr val="0000FF"/>
                </a:solidFill>
                <a:latin typeface="Arial" pitchFamily="34" charset="0"/>
                <a:ea typeface="Tahoma" pitchFamily="34" charset="0"/>
                <a:cs typeface="Arial" pitchFamily="34" charset="0"/>
              </a:rPr>
              <a:t>sinh</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tê</a:t>
            </a:r>
            <a:r>
              <a:rPr lang="en-US" sz="2300" b="1" dirty="0">
                <a:solidFill>
                  <a:srgbClr val="0000FF"/>
                </a:solidFill>
                <a:latin typeface="Arial" pitchFamily="34" charset="0"/>
                <a:ea typeface="Tahoma" pitchFamily="34" charset="0"/>
                <a:cs typeface="Arial" pitchFamily="34" charset="0"/>
              </a:rPr>
              <a:t>́ </a:t>
            </a:r>
            <a:r>
              <a:rPr lang="en-US" sz="2300" b="1" dirty="0" err="1">
                <a:solidFill>
                  <a:srgbClr val="0000FF"/>
                </a:solidFill>
                <a:latin typeface="Arial" pitchFamily="34" charset="0"/>
                <a:ea typeface="Tahoma" pitchFamily="34" charset="0"/>
                <a:cs typeface="Arial" pitchFamily="34" charset="0"/>
              </a:rPr>
              <a:t>bào</a:t>
            </a:r>
            <a:r>
              <a:rPr lang="en-US" sz="2300" b="1" dirty="0" smtClean="0">
                <a:solidFill>
                  <a:srgbClr val="0000FF"/>
                </a:solidFill>
                <a:latin typeface="Arial" pitchFamily="34" charset="0"/>
                <a:ea typeface="Tahoma" pitchFamily="34" charset="0"/>
                <a:cs typeface="Arial" pitchFamily="34" charset="0"/>
              </a:rPr>
              <a:t>.</a:t>
            </a:r>
            <a:endParaRPr lang="en-US" sz="2000" b="1" dirty="0">
              <a:solidFill>
                <a:srgbClr val="0000FF"/>
              </a:solidFill>
              <a:latin typeface="Arial" pitchFamily="34" charset="0"/>
              <a:ea typeface="Tahoma" pitchFamily="34" charset="0"/>
              <a:cs typeface="Arial" pitchFamily="34" charset="0"/>
            </a:endParaRPr>
          </a:p>
          <a:p>
            <a:pPr lvl="0" algn="l"/>
            <a:endParaRPr lang="en-US" sz="2300" b="1" dirty="0" smtClean="0">
              <a:solidFill>
                <a:srgbClr val="FF0000"/>
              </a:solidFill>
              <a:latin typeface="Arial" pitchFamily="34" charset="0"/>
              <a:cs typeface="Arial" pitchFamily="34" charset="0"/>
            </a:endParaRPr>
          </a:p>
          <a:p>
            <a:pPr lvl="0" algn="l"/>
            <a:endParaRPr lang="en-US" sz="2300" b="1" dirty="0">
              <a:solidFill>
                <a:srgbClr val="FF0000"/>
              </a:solidFill>
              <a:latin typeface="Arial" pitchFamily="34" charset="0"/>
              <a:cs typeface="Arial" pitchFamily="34" charset="0"/>
            </a:endParaRPr>
          </a:p>
          <a:p>
            <a:pPr lvl="0" algn="l"/>
            <a:r>
              <a:rPr lang="en-US" sz="2300" b="1" dirty="0" smtClean="0">
                <a:solidFill>
                  <a:srgbClr val="FF0000"/>
                </a:solidFill>
                <a:latin typeface="Arial" pitchFamily="34" charset="0"/>
                <a:cs typeface="Arial" pitchFamily="34" charset="0"/>
              </a:rPr>
              <a:t>3. </a:t>
            </a:r>
            <a:r>
              <a:rPr lang="en-US" sz="2300" b="1" dirty="0" err="1" smtClean="0">
                <a:solidFill>
                  <a:srgbClr val="FF0000"/>
                </a:solidFill>
                <a:latin typeface="Arial" pitchFamily="34" charset="0"/>
                <a:cs typeface="Arial" pitchFamily="34" charset="0"/>
              </a:rPr>
              <a:t>Tiến</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hành</a:t>
            </a:r>
            <a:r>
              <a:rPr lang="en-US" sz="2300" b="1" dirty="0" smtClean="0">
                <a:solidFill>
                  <a:srgbClr val="FF0000"/>
                </a:solidFill>
                <a:latin typeface="Arial" pitchFamily="34" charset="0"/>
                <a:cs typeface="Arial" pitchFamily="34" charset="0"/>
              </a:rPr>
              <a:t> </a:t>
            </a:r>
            <a:r>
              <a:rPr lang="en-US" sz="2300" b="1" dirty="0" err="1">
                <a:solidFill>
                  <a:srgbClr val="FF0000"/>
                </a:solidFill>
                <a:latin typeface="Arial" pitchFamily="34" charset="0"/>
                <a:cs typeface="Arial" pitchFamily="34" charset="0"/>
              </a:rPr>
              <a:t>kỹ</a:t>
            </a:r>
            <a:r>
              <a:rPr lang="en-US" sz="2300" b="1" dirty="0">
                <a:solidFill>
                  <a:srgbClr val="FF0000"/>
                </a:solidFill>
                <a:latin typeface="Arial" pitchFamily="34" charset="0"/>
                <a:cs typeface="Arial" pitchFamily="34" charset="0"/>
              </a:rPr>
              <a:t> </a:t>
            </a:r>
            <a:r>
              <a:rPr lang="en-US" sz="2300" b="1" dirty="0" err="1">
                <a:solidFill>
                  <a:srgbClr val="FF0000"/>
                </a:solidFill>
                <a:latin typeface="Arial" pitchFamily="34" charset="0"/>
                <a:cs typeface="Arial" pitchFamily="34" charset="0"/>
              </a:rPr>
              <a:t>thuật</a:t>
            </a:r>
            <a:r>
              <a:rPr lang="en-US" sz="2300" b="1" dirty="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theo</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đúng</a:t>
            </a:r>
            <a:r>
              <a:rPr lang="en-US" sz="2300" b="1" dirty="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quy</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trình</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kỹ</a:t>
            </a:r>
            <a:r>
              <a:rPr lang="en-US" sz="2300" b="1" dirty="0" smtClean="0">
                <a:solidFill>
                  <a:srgbClr val="FF0000"/>
                </a:solidFill>
                <a:latin typeface="Arial" pitchFamily="34" charset="0"/>
                <a:cs typeface="Arial" pitchFamily="34" charset="0"/>
              </a:rPr>
              <a:t> </a:t>
            </a:r>
            <a:r>
              <a:rPr lang="en-US" sz="2300" b="1" dirty="0" err="1" smtClean="0">
                <a:solidFill>
                  <a:srgbClr val="FF0000"/>
                </a:solidFill>
                <a:latin typeface="Arial" pitchFamily="34" charset="0"/>
                <a:cs typeface="Arial" pitchFamily="34" charset="0"/>
              </a:rPr>
              <a:t>thuật</a:t>
            </a:r>
            <a:r>
              <a:rPr lang="en-US" sz="2300" b="1" dirty="0" smtClean="0">
                <a:solidFill>
                  <a:srgbClr val="FF0000"/>
                </a:solidFill>
                <a:latin typeface="Arial" pitchFamily="34" charset="0"/>
                <a:cs typeface="Arial" pitchFamily="34" charset="0"/>
              </a:rPr>
              <a:t>?</a:t>
            </a:r>
          </a:p>
          <a:p>
            <a:pPr lvl="0" algn="l"/>
            <a:r>
              <a:rPr lang="en-US" sz="2300" b="1" dirty="0" smtClean="0">
                <a:solidFill>
                  <a:srgbClr val="0000FF"/>
                </a:solidFill>
                <a:latin typeface="Arial" pitchFamily="34" charset="0"/>
                <a:cs typeface="Arial" pitchFamily="34" charset="0"/>
              </a:rPr>
              <a:t/>
            </a:r>
            <a:br>
              <a:rPr lang="en-US" sz="2300" b="1" dirty="0" smtClean="0">
                <a:solidFill>
                  <a:srgbClr val="0000FF"/>
                </a:solidFill>
                <a:latin typeface="Arial" pitchFamily="34" charset="0"/>
                <a:cs typeface="Arial" pitchFamily="34" charset="0"/>
              </a:rPr>
            </a:br>
            <a:r>
              <a:rPr lang="en-US" sz="2300" b="1" dirty="0" smtClean="0">
                <a:solidFill>
                  <a:srgbClr val="0000FF"/>
                </a:solidFill>
                <a:latin typeface="Arial" pitchFamily="34" charset="0"/>
                <a:cs typeface="Arial" pitchFamily="34" charset="0"/>
              </a:rPr>
              <a:t> </a:t>
            </a:r>
          </a:p>
          <a:p>
            <a:pPr marL="457200" indent="-457200" algn="l">
              <a:buFont typeface="+mj-lt"/>
              <a:buAutoNum type="arabicPeriod"/>
            </a:pPr>
            <a:endParaRPr lang="en-US" sz="2300" b="1" dirty="0" smtClean="0">
              <a:solidFill>
                <a:srgbClr val="0000FF"/>
              </a:solidFill>
              <a:latin typeface="Arial" pitchFamily="34" charset="0"/>
              <a:cs typeface="Arial" pitchFamily="34" charset="0"/>
            </a:endParaRPr>
          </a:p>
          <a:p>
            <a:pPr algn="l"/>
            <a:r>
              <a:rPr lang="en-US" sz="2300" b="1" dirty="0" smtClean="0">
                <a:solidFill>
                  <a:srgbClr val="0000FF"/>
                </a:solidFill>
                <a:latin typeface="Arial" pitchFamily="34" charset="0"/>
                <a:cs typeface="Arial" pitchFamily="34" charset="0"/>
              </a:rPr>
              <a:t> </a:t>
            </a:r>
          </a:p>
          <a:p>
            <a:pPr algn="l"/>
            <a:endParaRPr lang="en-US" sz="2300" b="1" dirty="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16</a:t>
            </a:fld>
            <a:endParaRPr lang="en-US" dirty="0"/>
          </a:p>
        </p:txBody>
      </p:sp>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bg1"/>
                </a:solidFill>
                <a:latin typeface="Tahoma" pitchFamily="34" charset="0"/>
                <a:ea typeface="Tahoma" pitchFamily="34" charset="0"/>
                <a:cs typeface="Tahoma" pitchFamily="34" charset="0"/>
              </a:rPr>
              <a:t>5. </a:t>
            </a:r>
            <a:r>
              <a:rPr lang="en-US" sz="2800" b="1" dirty="0" smtClean="0">
                <a:solidFill>
                  <a:schemeClr val="bg1"/>
                </a:solidFill>
                <a:latin typeface="Tahoma" pitchFamily="34" charset="0"/>
                <a:ea typeface="Tahoma" pitchFamily="34" charset="0"/>
                <a:cs typeface="Tahoma" pitchFamily="34" charset="0"/>
              </a:rPr>
              <a:t>TÌNH HUỐNG</a:t>
            </a:r>
            <a:endParaRPr lang="en-US" sz="28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8981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AF65A9-22AB-466A-842E-C5BF9E56D958}" type="slidenum">
              <a:rPr lang="en-US" smtClean="0"/>
              <a:pPr/>
              <a:t>17</a:t>
            </a:fld>
            <a:endParaRPr lang="en-US" dirty="0"/>
          </a:p>
        </p:txBody>
      </p:sp>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KT ĐẶT THÔNG TIỂU LẤY NƯỚC TIỂU LÀM XN NỮ </a:t>
            </a:r>
            <a:endParaRPr lang="en-US" sz="22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2" name="Table 11"/>
          <p:cNvGraphicFramePr>
            <a:graphicFrameLocks noGrp="1"/>
          </p:cNvGraphicFramePr>
          <p:nvPr>
            <p:extLst>
              <p:ext uri="{D42A27DB-BD31-4B8C-83A1-F6EECF244321}">
                <p14:modId xmlns:p14="http://schemas.microsoft.com/office/powerpoint/2010/main" val="392522680"/>
              </p:ext>
            </p:extLst>
          </p:nvPr>
        </p:nvGraphicFramePr>
        <p:xfrm>
          <a:off x="35495" y="670013"/>
          <a:ext cx="9065017" cy="4371095"/>
        </p:xfrm>
        <a:graphic>
          <a:graphicData uri="http://schemas.openxmlformats.org/drawingml/2006/table">
            <a:tbl>
              <a:tblPr>
                <a:tableStyleId>{BC89EF96-8CEA-46FF-86C4-4CE0E7609802}</a:tableStyleId>
              </a:tblPr>
              <a:tblGrid>
                <a:gridCol w="360041">
                  <a:extLst>
                    <a:ext uri="{9D8B030D-6E8A-4147-A177-3AD203B41FA5}">
                      <a16:colId xmlns:a16="http://schemas.microsoft.com/office/drawing/2014/main" val="20000"/>
                    </a:ext>
                  </a:extLst>
                </a:gridCol>
                <a:gridCol w="8704976">
                  <a:extLst>
                    <a:ext uri="{9D8B030D-6E8A-4147-A177-3AD203B41FA5}">
                      <a16:colId xmlns:a16="http://schemas.microsoft.com/office/drawing/2014/main" val="20001"/>
                    </a:ext>
                  </a:extLst>
                </a:gridCol>
              </a:tblGrid>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1</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a:solidFill>
                            <a:srgbClr val="0000FF"/>
                          </a:solidFill>
                          <a:effectLst/>
                          <a:latin typeface="Arial" pitchFamily="34" charset="0"/>
                          <a:cs typeface="Arial" pitchFamily="34" charset="0"/>
                        </a:rPr>
                        <a:t>Che bình phong, trải nilon dưới mông NB.</a:t>
                      </a:r>
                      <a:endParaRPr lang="en-US" sz="150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0"/>
                  </a:ext>
                </a:extLst>
              </a:tr>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2</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spc="-40">
                          <a:solidFill>
                            <a:srgbClr val="0000FF"/>
                          </a:solidFill>
                          <a:effectLst/>
                          <a:latin typeface="Arial" pitchFamily="34" charset="0"/>
                          <a:cs typeface="Arial" pitchFamily="34" charset="0"/>
                        </a:rPr>
                        <a:t>Đắp ga, giúp NB cởi quần, cho NB nằm tư thế sản khoa</a:t>
                      </a:r>
                      <a:endParaRPr lang="en-US" sz="150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1"/>
                  </a:ext>
                </a:extLst>
              </a:tr>
              <a:tr h="286891">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3</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spc="-40" dirty="0">
                          <a:solidFill>
                            <a:srgbClr val="0000FF"/>
                          </a:solidFill>
                          <a:effectLst/>
                          <a:latin typeface="Arial" pitchFamily="34" charset="0"/>
                          <a:cs typeface="Arial" pitchFamily="34" charset="0"/>
                        </a:rPr>
                        <a:t>ĐD </a:t>
                      </a:r>
                      <a:r>
                        <a:rPr lang="vi-VN" sz="1500" spc="-40" dirty="0" smtClean="0">
                          <a:solidFill>
                            <a:srgbClr val="0000FF"/>
                          </a:solidFill>
                          <a:effectLst/>
                          <a:latin typeface="Arial" pitchFamily="34" charset="0"/>
                          <a:cs typeface="Arial" pitchFamily="34" charset="0"/>
                        </a:rPr>
                        <a:t>SK</a:t>
                      </a:r>
                      <a:r>
                        <a:rPr lang="vi-VN" sz="1500" spc="-40" baseline="0" dirty="0" smtClean="0">
                          <a:solidFill>
                            <a:srgbClr val="0000FF"/>
                          </a:solidFill>
                          <a:effectLst/>
                          <a:latin typeface="Arial" pitchFamily="34" charset="0"/>
                          <a:cs typeface="Arial" pitchFamily="34" charset="0"/>
                        </a:rPr>
                        <a:t> </a:t>
                      </a:r>
                      <a:r>
                        <a:rPr lang="en-US" sz="1500" spc="-40" dirty="0" err="1" smtClean="0">
                          <a:solidFill>
                            <a:srgbClr val="0000FF"/>
                          </a:solidFill>
                          <a:effectLst/>
                          <a:latin typeface="Arial" pitchFamily="34" charset="0"/>
                          <a:cs typeface="Arial" pitchFamily="34" charset="0"/>
                        </a:rPr>
                        <a:t>tay</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mở</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khay</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dụng</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cụ</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vô</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khuẩn</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đổ</a:t>
                      </a:r>
                      <a:r>
                        <a:rPr lang="en-US" sz="1500" spc="-40" dirty="0">
                          <a:solidFill>
                            <a:srgbClr val="0000FF"/>
                          </a:solidFill>
                          <a:effectLst/>
                          <a:latin typeface="Arial" pitchFamily="34" charset="0"/>
                          <a:cs typeface="Arial" pitchFamily="34" charset="0"/>
                        </a:rPr>
                        <a:t> </a:t>
                      </a:r>
                      <a:r>
                        <a:rPr lang="en-US" sz="1500" dirty="0">
                          <a:solidFill>
                            <a:srgbClr val="0000FF"/>
                          </a:solidFill>
                          <a:effectLst/>
                          <a:latin typeface="Arial" pitchFamily="34" charset="0"/>
                          <a:cs typeface="Arial" pitchFamily="34" charset="0"/>
                        </a:rPr>
                        <a:t>DD </a:t>
                      </a:r>
                      <a:r>
                        <a:rPr lang="vi-VN" sz="1500" dirty="0" smtClean="0">
                          <a:solidFill>
                            <a:srgbClr val="0000FF"/>
                          </a:solidFill>
                          <a:effectLst/>
                          <a:latin typeface="Arial" pitchFamily="34" charset="0"/>
                          <a:cs typeface="Arial" pitchFamily="34" charset="0"/>
                        </a:rPr>
                        <a:t>SK</a:t>
                      </a:r>
                      <a:r>
                        <a:rPr lang="en-US" sz="1500" dirty="0" smtClean="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dầu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paraphin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vào</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bát</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kền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Mở</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vỏ</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ngoài</a:t>
                      </a:r>
                      <a:r>
                        <a:rPr lang="en-US" sz="1500" dirty="0">
                          <a:solidFill>
                            <a:srgbClr val="0000FF"/>
                          </a:solidFill>
                          <a:effectLst/>
                          <a:latin typeface="Arial" pitchFamily="34" charset="0"/>
                          <a:cs typeface="Arial" pitchFamily="34" charset="0"/>
                        </a:rPr>
                        <a:t> </a:t>
                      </a:r>
                      <a:r>
                        <a:rPr lang="en-US" sz="1500" dirty="0" err="1" smtClean="0">
                          <a:solidFill>
                            <a:srgbClr val="0000FF"/>
                          </a:solidFill>
                          <a:effectLst/>
                          <a:latin typeface="Arial" pitchFamily="34" charset="0"/>
                          <a:cs typeface="Arial" pitchFamily="34" charset="0"/>
                        </a:rPr>
                        <a:t>sond</a:t>
                      </a:r>
                      <a:r>
                        <a:rPr lang="vi-VN" sz="1500" dirty="0" smtClean="0">
                          <a:solidFill>
                            <a:srgbClr val="0000FF"/>
                          </a:solidFill>
                          <a:effectLst/>
                          <a:latin typeface="Arial" pitchFamily="34" charset="0"/>
                          <a:cs typeface="Arial" pitchFamily="34" charset="0"/>
                        </a:rPr>
                        <a:t>e</a:t>
                      </a:r>
                      <a:r>
                        <a:rPr lang="en-US" sz="1500" dirty="0" smtClean="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tiểu</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2"/>
                  </a:ext>
                </a:extLst>
              </a:tr>
              <a:tr h="499113">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4</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spc="-40">
                          <a:solidFill>
                            <a:srgbClr val="0000FF"/>
                          </a:solidFill>
                          <a:effectLst/>
                          <a:latin typeface="Arial" pitchFamily="34" charset="0"/>
                          <a:cs typeface="Arial" pitchFamily="34" charset="0"/>
                        </a:rPr>
                        <a:t>Bộc lộ bộ phận sinh dục, đặt khay hạt đậu hoặc túi nilon nơi thích hợp</a:t>
                      </a:r>
                      <a:endParaRPr lang="en-US" sz="1500">
                        <a:solidFill>
                          <a:srgbClr val="0000FF"/>
                        </a:solidFill>
                        <a:effectLst/>
                        <a:latin typeface="Arial" pitchFamily="34" charset="0"/>
                        <a:cs typeface="Arial" pitchFamily="34" charset="0"/>
                      </a:endParaRPr>
                    </a:p>
                    <a:p>
                      <a:pPr algn="just">
                        <a:lnSpc>
                          <a:spcPct val="100000"/>
                        </a:lnSpc>
                        <a:spcBef>
                          <a:spcPts val="0"/>
                        </a:spcBef>
                        <a:spcAft>
                          <a:spcPts val="0"/>
                        </a:spcAft>
                      </a:pPr>
                      <a:r>
                        <a:rPr lang="en-US" sz="1500" spc="-10">
                          <a:solidFill>
                            <a:srgbClr val="0000FF"/>
                          </a:solidFill>
                          <a:effectLst/>
                          <a:latin typeface="Arial" pitchFamily="34" charset="0"/>
                          <a:cs typeface="Arial" pitchFamily="34" charset="0"/>
                        </a:rPr>
                        <a:t>ĐD sát khuẩn tay (nếu cần), đi găng vô khuẩn. </a:t>
                      </a:r>
                      <a:endParaRPr lang="en-US" sz="150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3"/>
                  </a:ext>
                </a:extLst>
              </a:tr>
              <a:tr h="322632">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5</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spc="-10" dirty="0" err="1">
                          <a:solidFill>
                            <a:srgbClr val="0000FF"/>
                          </a:solidFill>
                          <a:effectLst/>
                          <a:latin typeface="Arial" pitchFamily="34" charset="0"/>
                          <a:cs typeface="Arial" pitchFamily="34" charset="0"/>
                        </a:rPr>
                        <a:t>Bôi</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dầu</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nhờn</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vào</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ống</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thông</a:t>
                      </a:r>
                      <a:r>
                        <a:rPr lang="en-US" sz="1500" spc="-10" dirty="0">
                          <a:solidFill>
                            <a:srgbClr val="0000FF"/>
                          </a:solidFill>
                          <a:effectLst/>
                          <a:latin typeface="Arial" pitchFamily="34" charset="0"/>
                          <a:cs typeface="Arial" pitchFamily="34" charset="0"/>
                        </a:rPr>
                        <a:t> </a:t>
                      </a:r>
                      <a:r>
                        <a:rPr lang="en-US" sz="1500" spc="-10" dirty="0" smtClean="0">
                          <a:solidFill>
                            <a:srgbClr val="0000FF"/>
                          </a:solidFill>
                          <a:effectLst/>
                          <a:latin typeface="Arial" pitchFamily="34" charset="0"/>
                          <a:cs typeface="Arial" pitchFamily="34" charset="0"/>
                        </a:rPr>
                        <a:t>5–7 </a:t>
                      </a:r>
                      <a:r>
                        <a:rPr lang="en-US" sz="1500" spc="-10" dirty="0">
                          <a:solidFill>
                            <a:srgbClr val="0000FF"/>
                          </a:solidFill>
                          <a:effectLst/>
                          <a:latin typeface="Arial" pitchFamily="34" charset="0"/>
                          <a:cs typeface="Arial" pitchFamily="34" charset="0"/>
                        </a:rPr>
                        <a:t>cm. </a:t>
                      </a:r>
                      <a:r>
                        <a:rPr lang="en-US" sz="1500" spc="-10" dirty="0" err="1">
                          <a:solidFill>
                            <a:srgbClr val="0000FF"/>
                          </a:solidFill>
                          <a:effectLst/>
                          <a:latin typeface="Arial" pitchFamily="34" charset="0"/>
                          <a:cs typeface="Arial" pitchFamily="34" charset="0"/>
                        </a:rPr>
                        <a:t>Đặt</a:t>
                      </a:r>
                      <a:r>
                        <a:rPr lang="en-US" sz="1500" spc="-10" dirty="0">
                          <a:solidFill>
                            <a:srgbClr val="0000FF"/>
                          </a:solidFill>
                          <a:effectLst/>
                          <a:latin typeface="Arial" pitchFamily="34" charset="0"/>
                          <a:cs typeface="Arial" pitchFamily="34" charset="0"/>
                        </a:rPr>
                        <a:t> </a:t>
                      </a:r>
                      <a:r>
                        <a:rPr lang="en-US" sz="1500" spc="-10" dirty="0" err="1" smtClean="0">
                          <a:solidFill>
                            <a:srgbClr val="0000FF"/>
                          </a:solidFill>
                          <a:effectLst/>
                          <a:latin typeface="Arial" pitchFamily="34" charset="0"/>
                          <a:cs typeface="Arial" pitchFamily="34" charset="0"/>
                        </a:rPr>
                        <a:t>sonde</a:t>
                      </a:r>
                      <a:r>
                        <a:rPr lang="en-US" sz="1500" spc="-10" dirty="0" smtClean="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vào</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khay</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hạt</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đậu</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vô</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khuẩn</a:t>
                      </a:r>
                      <a:r>
                        <a:rPr lang="en-US" sz="1500" spc="-1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Trải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săng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có</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lỗ</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kẹp</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săng</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4"/>
                  </a:ext>
                </a:extLst>
              </a:tr>
              <a:tr h="748669">
                <a:tc>
                  <a:txBody>
                    <a:bodyPr/>
                    <a:lstStyle/>
                    <a:p>
                      <a:pPr marL="0" lvl="0" indent="0" algn="ctr">
                        <a:lnSpc>
                          <a:spcPct val="100000"/>
                        </a:lnSpc>
                        <a:spcBef>
                          <a:spcPts val="0"/>
                        </a:spcBef>
                        <a:spcAft>
                          <a:spcPts val="0"/>
                        </a:spcAft>
                        <a:buFont typeface="+mj-lt"/>
                        <a:buNone/>
                        <a:tabLst>
                          <a:tab pos="323850" algn="l"/>
                        </a:tabLst>
                      </a:pPr>
                      <a:r>
                        <a:rPr lang="en-US" sz="1500" b="1" dirty="0" smtClean="0">
                          <a:solidFill>
                            <a:srgbClr val="FF0000"/>
                          </a:solidFill>
                          <a:effectLst/>
                          <a:latin typeface="Arial" pitchFamily="34" charset="0"/>
                          <a:cs typeface="Arial" pitchFamily="34" charset="0"/>
                        </a:rPr>
                        <a:t>6</a:t>
                      </a:r>
                      <a:r>
                        <a:rPr lang="en-US" sz="1500" b="1" dirty="0">
                          <a:solidFill>
                            <a:srgbClr val="FF0000"/>
                          </a:solidFill>
                          <a:effectLst/>
                          <a:latin typeface="Arial" pitchFamily="34" charset="0"/>
                          <a:cs typeface="Arial" pitchFamily="34" charset="0"/>
                        </a:rPr>
                        <a:t> </a:t>
                      </a:r>
                      <a:endParaRPr lang="en-US" sz="1500" b="1" dirty="0">
                        <a:solidFill>
                          <a:srgbClr val="FF0000"/>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pt-BR" sz="1500" b="1" spc="-30" dirty="0">
                          <a:solidFill>
                            <a:srgbClr val="FF0000"/>
                          </a:solidFill>
                          <a:effectLst/>
                          <a:latin typeface="Arial" pitchFamily="34" charset="0"/>
                          <a:cs typeface="Arial" pitchFamily="34" charset="0"/>
                        </a:rPr>
                        <a:t>Sát khuẩn bộ phận SD: Một tay để trên xương mu, một tay dùng kẹp phẫu tích kẹp gạc củ ấu chấm </a:t>
                      </a:r>
                      <a:r>
                        <a:rPr lang="en-US" sz="1500" b="1" dirty="0">
                          <a:solidFill>
                            <a:srgbClr val="FF0000"/>
                          </a:solidFill>
                          <a:effectLst/>
                          <a:latin typeface="Arial" pitchFamily="34" charset="0"/>
                          <a:cs typeface="Arial" pitchFamily="34" charset="0"/>
                        </a:rPr>
                        <a:t>DD</a:t>
                      </a:r>
                      <a:r>
                        <a:rPr lang="pt-BR" sz="1500" b="1" spc="-30" dirty="0">
                          <a:solidFill>
                            <a:srgbClr val="FF0000"/>
                          </a:solidFill>
                          <a:effectLst/>
                          <a:latin typeface="Arial" pitchFamily="34" charset="0"/>
                          <a:cs typeface="Arial" pitchFamily="34" charset="0"/>
                        </a:rPr>
                        <a:t> sát khuẩn môi lớn, tay để trên xương mu dùng ngón cái và ngón trỏ mở rộng 2 môi lớn SK môi nhỏ, lỗ tiểu.</a:t>
                      </a:r>
                      <a:endParaRPr lang="en-US" sz="1500" b="1" dirty="0">
                        <a:solidFill>
                          <a:srgbClr val="FF0000"/>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5"/>
                  </a:ext>
                </a:extLst>
              </a:tr>
              <a:tr h="499113">
                <a:tc>
                  <a:txBody>
                    <a:bodyPr/>
                    <a:lstStyle/>
                    <a:p>
                      <a:pPr marL="0" lvl="0" indent="0" algn="ctr">
                        <a:lnSpc>
                          <a:spcPct val="100000"/>
                        </a:lnSpc>
                        <a:spcBef>
                          <a:spcPts val="0"/>
                        </a:spcBef>
                        <a:spcAft>
                          <a:spcPts val="0"/>
                        </a:spcAft>
                        <a:buFont typeface="+mj-lt"/>
                        <a:buNone/>
                        <a:tabLst>
                          <a:tab pos="323850" algn="l"/>
                        </a:tabLst>
                      </a:pPr>
                      <a:r>
                        <a:rPr lang="en-US" sz="1500" b="1" dirty="0" smtClean="0">
                          <a:solidFill>
                            <a:srgbClr val="FF0000"/>
                          </a:solidFill>
                          <a:effectLst/>
                          <a:latin typeface="Arial" pitchFamily="34" charset="0"/>
                          <a:cs typeface="Arial" pitchFamily="34" charset="0"/>
                        </a:rPr>
                        <a:t>7</a:t>
                      </a:r>
                      <a:r>
                        <a:rPr lang="en-US" sz="1500" b="1" dirty="0">
                          <a:solidFill>
                            <a:srgbClr val="FF0000"/>
                          </a:solidFill>
                          <a:effectLst/>
                          <a:latin typeface="Arial" pitchFamily="34" charset="0"/>
                          <a:cs typeface="Arial" pitchFamily="34" charset="0"/>
                        </a:rPr>
                        <a:t> </a:t>
                      </a:r>
                      <a:endParaRPr lang="en-US" sz="1500" b="1" dirty="0">
                        <a:solidFill>
                          <a:srgbClr val="FF0000"/>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b="1" dirty="0" err="1">
                          <a:solidFill>
                            <a:srgbClr val="FF0000"/>
                          </a:solidFill>
                          <a:effectLst/>
                          <a:latin typeface="Arial" pitchFamily="34" charset="0"/>
                          <a:cs typeface="Arial" pitchFamily="34" charset="0"/>
                        </a:rPr>
                        <a:t>Đặt</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khay</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hạt</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đậu</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vô</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khuẩn</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và</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ống</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thông</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giữa</a:t>
                      </a:r>
                      <a:r>
                        <a:rPr lang="en-US" sz="1500" b="1" dirty="0">
                          <a:solidFill>
                            <a:srgbClr val="FF0000"/>
                          </a:solidFill>
                          <a:effectLst/>
                          <a:latin typeface="Arial" pitchFamily="34" charset="0"/>
                          <a:cs typeface="Arial" pitchFamily="34" charset="0"/>
                        </a:rPr>
                        <a:t> 2 </a:t>
                      </a:r>
                      <a:r>
                        <a:rPr lang="en-US" sz="1500" b="1" dirty="0" err="1">
                          <a:solidFill>
                            <a:srgbClr val="FF0000"/>
                          </a:solidFill>
                          <a:effectLst/>
                          <a:latin typeface="Arial" pitchFamily="34" charset="0"/>
                          <a:cs typeface="Arial" pitchFamily="34" charset="0"/>
                        </a:rPr>
                        <a:t>đùi</a:t>
                      </a:r>
                      <a:r>
                        <a:rPr lang="en-US" sz="1500" b="1" dirty="0">
                          <a:solidFill>
                            <a:srgbClr val="FF0000"/>
                          </a:solidFill>
                          <a:effectLst/>
                          <a:latin typeface="Arial" pitchFamily="34" charset="0"/>
                          <a:cs typeface="Arial" pitchFamily="34" charset="0"/>
                        </a:rPr>
                        <a:t> NB. </a:t>
                      </a:r>
                      <a:r>
                        <a:rPr lang="en-US" sz="1500" b="1" dirty="0" err="1">
                          <a:solidFill>
                            <a:srgbClr val="FF0000"/>
                          </a:solidFill>
                          <a:effectLst/>
                          <a:latin typeface="Arial" pitchFamily="34" charset="0"/>
                          <a:cs typeface="Arial" pitchFamily="34" charset="0"/>
                        </a:rPr>
                        <a:t>Đưa</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ống</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thông</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nhẹ</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nhàng</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vào</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lỗ</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tiểu</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từ</a:t>
                      </a:r>
                      <a:r>
                        <a:rPr lang="en-US" sz="1500" b="1" dirty="0">
                          <a:solidFill>
                            <a:srgbClr val="FF0000"/>
                          </a:solidFill>
                          <a:effectLst/>
                          <a:latin typeface="Arial" pitchFamily="34" charset="0"/>
                          <a:cs typeface="Arial" pitchFamily="34" charset="0"/>
                        </a:rPr>
                        <a:t> 5 - 7 cm, </a:t>
                      </a:r>
                      <a:r>
                        <a:rPr lang="en-US" sz="1500" b="1" dirty="0" err="1">
                          <a:solidFill>
                            <a:srgbClr val="FF0000"/>
                          </a:solidFill>
                          <a:effectLst/>
                          <a:latin typeface="Arial" pitchFamily="34" charset="0"/>
                          <a:cs typeface="Arial" pitchFamily="34" charset="0"/>
                        </a:rPr>
                        <a:t>có</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nước</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tiểu</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chảy</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ra.</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Kẹp</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hoặc</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gập</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đầu</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ống</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thông</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lại</a:t>
                      </a:r>
                      <a:r>
                        <a:rPr lang="en-US" sz="1500" b="1" dirty="0">
                          <a:solidFill>
                            <a:srgbClr val="FF0000"/>
                          </a:solidFill>
                          <a:effectLst/>
                          <a:latin typeface="Arial" pitchFamily="34" charset="0"/>
                          <a:cs typeface="Arial" pitchFamily="34" charset="0"/>
                        </a:rPr>
                        <a:t>.</a:t>
                      </a:r>
                      <a:endParaRPr lang="en-US" sz="1500" b="1" dirty="0">
                        <a:solidFill>
                          <a:srgbClr val="FF0000"/>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6"/>
                  </a:ext>
                </a:extLst>
              </a:tr>
              <a:tr h="499113">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FF0000"/>
                          </a:solidFill>
                          <a:effectLst/>
                          <a:latin typeface="Arial" pitchFamily="34" charset="0"/>
                          <a:cs typeface="Arial" pitchFamily="34" charset="0"/>
                        </a:rPr>
                        <a:t>8</a:t>
                      </a:r>
                      <a:r>
                        <a:rPr lang="en-US" sz="1500" dirty="0">
                          <a:solidFill>
                            <a:srgbClr val="FF0000"/>
                          </a:solidFill>
                          <a:effectLst/>
                          <a:latin typeface="Arial" pitchFamily="34" charset="0"/>
                          <a:cs typeface="Arial" pitchFamily="34" charset="0"/>
                        </a:rPr>
                        <a:t> </a:t>
                      </a:r>
                      <a:endParaRPr lang="en-US" sz="1500" dirty="0">
                        <a:solidFill>
                          <a:srgbClr val="FF0000"/>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b="1" dirty="0" err="1">
                          <a:solidFill>
                            <a:srgbClr val="FF0000"/>
                          </a:solidFill>
                          <a:effectLst/>
                          <a:latin typeface="Arial" pitchFamily="34" charset="0"/>
                          <a:cs typeface="Arial" pitchFamily="34" charset="0"/>
                        </a:rPr>
                        <a:t>Lấy</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nước</a:t>
                      </a:r>
                      <a:r>
                        <a:rPr lang="en-US" sz="1500" b="1" dirty="0">
                          <a:solidFill>
                            <a:srgbClr val="FF0000"/>
                          </a:solidFill>
                          <a:effectLst/>
                          <a:latin typeface="Arial" pitchFamily="34" charset="0"/>
                          <a:cs typeface="Arial" pitchFamily="34" charset="0"/>
                        </a:rPr>
                        <a:t> </a:t>
                      </a:r>
                      <a:r>
                        <a:rPr lang="en-US" sz="1500" b="1" dirty="0" err="1">
                          <a:solidFill>
                            <a:srgbClr val="FF0000"/>
                          </a:solidFill>
                          <a:effectLst/>
                          <a:latin typeface="Arial" pitchFamily="34" charset="0"/>
                          <a:cs typeface="Arial" pitchFamily="34" charset="0"/>
                        </a:rPr>
                        <a:t>tiểu</a:t>
                      </a:r>
                      <a:r>
                        <a:rPr lang="en-US" sz="1500" b="1" dirty="0">
                          <a:solidFill>
                            <a:srgbClr val="FF0000"/>
                          </a:solidFill>
                          <a:effectLst/>
                          <a:latin typeface="Arial" pitchFamily="34" charset="0"/>
                          <a:cs typeface="Arial" pitchFamily="34" charset="0"/>
                        </a:rPr>
                        <a:t> XN</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bỏ</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nước</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tiểu</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đầu</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bãi</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lấy</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nước</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tiểu</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vào</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ống</a:t>
                      </a:r>
                      <a:r>
                        <a:rPr lang="en-US" sz="1500" dirty="0">
                          <a:solidFill>
                            <a:srgbClr val="FF0000"/>
                          </a:solidFill>
                          <a:effectLst/>
                          <a:latin typeface="Arial" pitchFamily="34" charset="0"/>
                          <a:cs typeface="Arial" pitchFamily="34" charset="0"/>
                        </a:rPr>
                        <a:t> XN, </a:t>
                      </a:r>
                      <a:r>
                        <a:rPr lang="en-US" sz="1500" dirty="0" err="1">
                          <a:solidFill>
                            <a:srgbClr val="FF0000"/>
                          </a:solidFill>
                          <a:effectLst/>
                          <a:latin typeface="Arial" pitchFamily="34" charset="0"/>
                          <a:cs typeface="Arial" pitchFamily="34" charset="0"/>
                        </a:rPr>
                        <a:t>nước</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tiểu</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còn</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lại</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cho</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chảy</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vào</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khay</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hạt</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đậu</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đến</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khi</a:t>
                      </a:r>
                      <a:r>
                        <a:rPr lang="en-US" sz="1500" dirty="0">
                          <a:solidFill>
                            <a:srgbClr val="FF0000"/>
                          </a:solidFill>
                          <a:effectLst/>
                          <a:latin typeface="Arial" pitchFamily="34" charset="0"/>
                          <a:cs typeface="Arial" pitchFamily="34" charset="0"/>
                        </a:rPr>
                        <a:t> </a:t>
                      </a:r>
                      <a:r>
                        <a:rPr lang="en-US" sz="1500" dirty="0" err="1">
                          <a:solidFill>
                            <a:srgbClr val="FF0000"/>
                          </a:solidFill>
                          <a:effectLst/>
                          <a:latin typeface="Arial" pitchFamily="34" charset="0"/>
                          <a:cs typeface="Arial" pitchFamily="34" charset="0"/>
                        </a:rPr>
                        <a:t>hết</a:t>
                      </a:r>
                      <a:r>
                        <a:rPr lang="en-US" sz="1500" dirty="0">
                          <a:solidFill>
                            <a:srgbClr val="FF0000"/>
                          </a:solidFill>
                          <a:effectLst/>
                          <a:latin typeface="Arial" pitchFamily="34" charset="0"/>
                          <a:cs typeface="Arial" pitchFamily="34" charset="0"/>
                        </a:rPr>
                        <a:t> </a:t>
                      </a:r>
                      <a:endParaRPr lang="en-US" sz="1500" dirty="0">
                        <a:solidFill>
                          <a:srgbClr val="FF0000"/>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7"/>
                  </a:ext>
                </a:extLst>
              </a:tr>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9</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a:solidFill>
                            <a:srgbClr val="0000FF"/>
                          </a:solidFill>
                          <a:effectLst/>
                          <a:latin typeface="Arial" pitchFamily="34" charset="0"/>
                          <a:cs typeface="Arial" pitchFamily="34" charset="0"/>
                        </a:rPr>
                        <a:t>Gập hoặc kẹp ống rút ra bỏ vào khay hạt đậu hoặc túi nilon</a:t>
                      </a:r>
                      <a:endParaRPr lang="en-US" sz="150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8"/>
                  </a:ext>
                </a:extLst>
              </a:tr>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10</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dirty="0" err="1">
                          <a:solidFill>
                            <a:srgbClr val="0000FF"/>
                          </a:solidFill>
                          <a:effectLst/>
                          <a:latin typeface="Arial" pitchFamily="34" charset="0"/>
                          <a:cs typeface="Arial" pitchFamily="34" charset="0"/>
                        </a:rPr>
                        <a:t>Thấm</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khô</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lỗ</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tiểu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bằng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gạc</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củ</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ấu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bỏ</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dụng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cụ</a:t>
                      </a:r>
                      <a:r>
                        <a:rPr lang="en-US" sz="1500" dirty="0">
                          <a:solidFill>
                            <a:srgbClr val="0000FF"/>
                          </a:solidFill>
                          <a:effectLst/>
                          <a:latin typeface="Arial" pitchFamily="34" charset="0"/>
                          <a:cs typeface="Arial" pitchFamily="34" charset="0"/>
                        </a:rPr>
                        <a:t>, </a:t>
                      </a:r>
                      <a:r>
                        <a:rPr lang="en-US" sz="1500" dirty="0" err="1" smtClean="0">
                          <a:solidFill>
                            <a:srgbClr val="0000FF"/>
                          </a:solidFill>
                          <a:effectLst/>
                          <a:latin typeface="Arial" pitchFamily="34" charset="0"/>
                          <a:cs typeface="Arial" pitchFamily="34" charset="0"/>
                        </a:rPr>
                        <a:t>nilon</a:t>
                      </a:r>
                      <a:r>
                        <a:rPr lang="vi-VN" sz="1500" dirty="0" smtClean="0">
                          <a:solidFill>
                            <a:srgbClr val="0000FF"/>
                          </a:solidFill>
                          <a:effectLst/>
                          <a:latin typeface="Arial" pitchFamily="34" charset="0"/>
                          <a:cs typeface="Arial" pitchFamily="34" charset="0"/>
                        </a:rPr>
                        <a:t>.</a:t>
                      </a:r>
                      <a:r>
                        <a:rPr lang="vi-VN" sz="1500" baseline="0" dirty="0" smtClean="0">
                          <a:solidFill>
                            <a:srgbClr val="0000FF"/>
                          </a:solidFill>
                          <a:effectLst/>
                          <a:latin typeface="Arial" pitchFamily="34" charset="0"/>
                          <a:cs typeface="Arial" pitchFamily="34" charset="0"/>
                        </a:rPr>
                        <a:t> </a:t>
                      </a:r>
                      <a:r>
                        <a:rPr lang="en-US" sz="1500" dirty="0" err="1" smtClean="0">
                          <a:solidFill>
                            <a:srgbClr val="0000FF"/>
                          </a:solidFill>
                          <a:effectLst/>
                          <a:latin typeface="Arial" pitchFamily="34" charset="0"/>
                          <a:cs typeface="Arial" pitchFamily="34" charset="0"/>
                        </a:rPr>
                        <a:t>Bỏ</a:t>
                      </a:r>
                      <a:r>
                        <a:rPr lang="en-US" sz="1500" dirty="0" smtClean="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găng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mặc</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quần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bỏ</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ga</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đắp</a:t>
                      </a:r>
                      <a:r>
                        <a:rPr lang="en-US" sz="1500" dirty="0">
                          <a:solidFill>
                            <a:srgbClr val="0000FF"/>
                          </a:solidFill>
                          <a:effectLst/>
                          <a:latin typeface="Arial" pitchFamily="34" charset="0"/>
                          <a:cs typeface="Arial" pitchFamily="34" charset="0"/>
                        </a:rPr>
                        <a:t>.</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9"/>
                  </a:ext>
                </a:extLst>
              </a:tr>
              <a:tr h="267784">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1</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dirty="0" err="1">
                          <a:solidFill>
                            <a:srgbClr val="0000FF"/>
                          </a:solidFill>
                          <a:effectLst/>
                          <a:latin typeface="Arial" pitchFamily="34" charset="0"/>
                          <a:cs typeface="Arial" pitchFamily="34" charset="0"/>
                        </a:rPr>
                        <a:t>Giúp</a:t>
                      </a:r>
                      <a:r>
                        <a:rPr lang="en-US" sz="1500" dirty="0">
                          <a:solidFill>
                            <a:srgbClr val="0000FF"/>
                          </a:solidFill>
                          <a:effectLst/>
                          <a:latin typeface="Arial" pitchFamily="34" charset="0"/>
                          <a:cs typeface="Arial" pitchFamily="34" charset="0"/>
                        </a:rPr>
                        <a:t> NB </a:t>
                      </a:r>
                      <a:r>
                        <a:rPr lang="en-US" sz="1500" dirty="0" err="1">
                          <a:solidFill>
                            <a:srgbClr val="0000FF"/>
                          </a:solidFill>
                          <a:effectLst/>
                          <a:latin typeface="Arial" pitchFamily="34" charset="0"/>
                          <a:cs typeface="Arial" pitchFamily="34" charset="0"/>
                        </a:rPr>
                        <a:t>về</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tư</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thế</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thoải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mái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Đánh</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giá</a:t>
                      </a:r>
                      <a:r>
                        <a:rPr lang="en-US" sz="1500" dirty="0">
                          <a:solidFill>
                            <a:srgbClr val="0000FF"/>
                          </a:solidFill>
                          <a:effectLst/>
                          <a:latin typeface="Arial" pitchFamily="34" charset="0"/>
                          <a:cs typeface="Arial" pitchFamily="34" charset="0"/>
                        </a:rPr>
                        <a:t> NB </a:t>
                      </a:r>
                      <a:r>
                        <a:rPr lang="en-US" sz="1500" dirty="0" err="1">
                          <a:solidFill>
                            <a:srgbClr val="0000FF"/>
                          </a:solidFill>
                          <a:effectLst/>
                          <a:latin typeface="Arial" pitchFamily="34" charset="0"/>
                          <a:cs typeface="Arial" pitchFamily="34" charset="0"/>
                        </a:rPr>
                        <a:t>sau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khi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thực</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hiện</a:t>
                      </a:r>
                      <a:r>
                        <a:rPr lang="en-US" sz="1500" dirty="0">
                          <a:solidFill>
                            <a:srgbClr val="0000FF"/>
                          </a:solidFill>
                          <a:effectLst/>
                          <a:latin typeface="Arial" pitchFamily="34" charset="0"/>
                          <a:cs typeface="Arial" pitchFamily="34" charset="0"/>
                        </a:rPr>
                        <a:t> KT. </a:t>
                      </a:r>
                      <a:r>
                        <a:rPr lang="en-US" sz="1500" dirty="0" err="1">
                          <a:solidFill>
                            <a:srgbClr val="0000FF"/>
                          </a:solidFill>
                          <a:effectLst/>
                          <a:latin typeface="Arial" pitchFamily="34" charset="0"/>
                          <a:cs typeface="Arial" pitchFamily="34" charset="0"/>
                        </a:rPr>
                        <a:t>Dặn</a:t>
                      </a:r>
                      <a:r>
                        <a:rPr lang="en-US" sz="1500" dirty="0">
                          <a:solidFill>
                            <a:srgbClr val="0000FF"/>
                          </a:solidFill>
                          <a:effectLst/>
                          <a:latin typeface="Arial" pitchFamily="34" charset="0"/>
                          <a:cs typeface="Arial" pitchFamily="34" charset="0"/>
                        </a:rPr>
                        <a:t> </a:t>
                      </a:r>
                      <a:r>
                        <a:rPr lang="en-US" sz="1500" dirty="0" smtClean="0">
                          <a:solidFill>
                            <a:srgbClr val="0000FF"/>
                          </a:solidFill>
                          <a:effectLst/>
                          <a:latin typeface="Arial" pitchFamily="34" charset="0"/>
                          <a:cs typeface="Arial" pitchFamily="34" charset="0"/>
                        </a:rPr>
                        <a:t>NB </a:t>
                      </a:r>
                      <a:r>
                        <a:rPr lang="en-US" sz="1500" dirty="0" err="1">
                          <a:solidFill>
                            <a:srgbClr val="0000FF"/>
                          </a:solidFill>
                          <a:effectLst/>
                          <a:latin typeface="Arial" pitchFamily="34" charset="0"/>
                          <a:cs typeface="Arial" pitchFamily="34" charset="0"/>
                        </a:rPr>
                        <a:t>những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điều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cần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thiết</a:t>
                      </a:r>
                      <a:r>
                        <a:rPr lang="en-US" sz="1500" dirty="0">
                          <a:solidFill>
                            <a:srgbClr val="0000FF"/>
                          </a:solidFill>
                          <a:effectLst/>
                          <a:latin typeface="Arial" pitchFamily="34" charset="0"/>
                          <a:cs typeface="Arial" pitchFamily="34" charset="0"/>
                        </a:rPr>
                        <a:t>.</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10"/>
                  </a:ext>
                </a:extLst>
              </a:tr>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12</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dirty="0">
                          <a:solidFill>
                            <a:srgbClr val="0000FF"/>
                          </a:solidFill>
                          <a:effectLst/>
                          <a:latin typeface="Arial" pitchFamily="34" charset="0"/>
                          <a:cs typeface="Arial" pitchFamily="34" charset="0"/>
                        </a:rPr>
                        <a:t>Thu </a:t>
                      </a:r>
                      <a:r>
                        <a:rPr lang="en-US" sz="1500" dirty="0" err="1">
                          <a:solidFill>
                            <a:srgbClr val="0000FF"/>
                          </a:solidFill>
                          <a:effectLst/>
                          <a:latin typeface="Arial" pitchFamily="34" charset="0"/>
                          <a:cs typeface="Arial" pitchFamily="34" charset="0"/>
                        </a:rPr>
                        <a:t>dọn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dụng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cụ</a:t>
                      </a:r>
                      <a:r>
                        <a:rPr lang="en-US" sz="1500" dirty="0">
                          <a:solidFill>
                            <a:srgbClr val="0000FF"/>
                          </a:solidFill>
                          <a:effectLst/>
                          <a:latin typeface="Arial" pitchFamily="34" charset="0"/>
                          <a:cs typeface="Arial" pitchFamily="34" charset="0"/>
                        </a:rPr>
                        <a:t> - </a:t>
                      </a:r>
                      <a:r>
                        <a:rPr lang="en-US" sz="1500" dirty="0" err="1">
                          <a:solidFill>
                            <a:srgbClr val="0000FF"/>
                          </a:solidFill>
                          <a:effectLst/>
                          <a:latin typeface="Arial" pitchFamily="34" charset="0"/>
                          <a:cs typeface="Arial" pitchFamily="34" charset="0"/>
                        </a:rPr>
                        <a:t>Rửa</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tay</a:t>
                      </a:r>
                      <a:r>
                        <a:rPr lang="en-US" sz="1500" dirty="0">
                          <a:solidFill>
                            <a:srgbClr val="0000FF"/>
                          </a:solidFill>
                          <a:effectLst/>
                          <a:latin typeface="Arial" pitchFamily="34" charset="0"/>
                          <a:cs typeface="Arial" pitchFamily="34" charset="0"/>
                        </a:rPr>
                        <a:t> - </a:t>
                      </a:r>
                      <a:r>
                        <a:rPr lang="en-US" sz="1500" dirty="0" err="1">
                          <a:solidFill>
                            <a:srgbClr val="0000FF"/>
                          </a:solidFill>
                          <a:effectLst/>
                          <a:latin typeface="Arial" pitchFamily="34" charset="0"/>
                          <a:cs typeface="Arial" pitchFamily="34" charset="0"/>
                        </a:rPr>
                        <a:t>Ghi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phiếu</a:t>
                      </a:r>
                      <a:r>
                        <a:rPr lang="en-US" sz="1500" dirty="0">
                          <a:solidFill>
                            <a:srgbClr val="0000FF"/>
                          </a:solidFill>
                          <a:effectLst/>
                          <a:latin typeface="Arial" pitchFamily="34" charset="0"/>
                          <a:cs typeface="Arial" pitchFamily="34" charset="0"/>
                        </a:rPr>
                        <a:t> TD </a:t>
                      </a:r>
                      <a:r>
                        <a:rPr lang="en-US" sz="1500" dirty="0" err="1">
                          <a:solidFill>
                            <a:srgbClr val="0000FF"/>
                          </a:solidFill>
                          <a:effectLst/>
                          <a:latin typeface="Arial" pitchFamily="34" charset="0"/>
                          <a:cs typeface="Arial" pitchFamily="34" charset="0"/>
                        </a:rPr>
                        <a:t>và</a:t>
                      </a:r>
                      <a:r>
                        <a:rPr lang="en-US" sz="1500" dirty="0">
                          <a:solidFill>
                            <a:srgbClr val="0000FF"/>
                          </a:solidFill>
                          <a:effectLst/>
                          <a:latin typeface="Arial" pitchFamily="34" charset="0"/>
                          <a:cs typeface="Arial" pitchFamily="34" charset="0"/>
                        </a:rPr>
                        <a:t> CS </a:t>
                      </a:r>
                      <a:r>
                        <a:rPr lang="en-US" sz="1500" dirty="0" err="1">
                          <a:solidFill>
                            <a:srgbClr val="0000FF"/>
                          </a:solidFill>
                          <a:effectLst/>
                          <a:latin typeface="Arial" pitchFamily="34" charset="0"/>
                          <a:cs typeface="Arial" pitchFamily="34" charset="0"/>
                        </a:rPr>
                        <a:t>điều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dưỡng</a:t>
                      </a:r>
                      <a:r>
                        <a:rPr lang="en-US" sz="1500" dirty="0">
                          <a:solidFill>
                            <a:srgbClr val="0000FF"/>
                          </a:solidFill>
                          <a:effectLst/>
                          <a:latin typeface="Arial" pitchFamily="34" charset="0"/>
                          <a:cs typeface="Arial" pitchFamily="34" charset="0"/>
                        </a:rPr>
                        <a:t>.</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9616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AF65A9-22AB-466A-842E-C5BF9E56D958}" type="slidenum">
              <a:rPr lang="en-US" smtClean="0"/>
              <a:pPr/>
              <a:t>18</a:t>
            </a:fld>
            <a:endParaRPr lang="en-US" dirty="0"/>
          </a:p>
        </p:txBody>
      </p:sp>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latin typeface="Tahoma" pitchFamily="34" charset="0"/>
                <a:ea typeface="Tahoma" pitchFamily="34" charset="0"/>
                <a:cs typeface="Tahoma" pitchFamily="34" charset="0"/>
              </a:rPr>
              <a:t>KT ĐẶT THÔNG TIỂU LẤY NƯỚC TIỂU LÀM XN N</a:t>
            </a:r>
            <a:r>
              <a:rPr lang="vi-VN" sz="2200" b="1" dirty="0" smtClean="0">
                <a:solidFill>
                  <a:schemeClr val="bg1"/>
                </a:solidFill>
                <a:latin typeface="Tahoma" pitchFamily="34" charset="0"/>
                <a:ea typeface="Tahoma" pitchFamily="34" charset="0"/>
                <a:cs typeface="Tahoma" pitchFamily="34" charset="0"/>
              </a:rPr>
              <a:t>AM</a:t>
            </a:r>
            <a:r>
              <a:rPr lang="en-US" sz="2200" b="1" dirty="0" smtClean="0">
                <a:solidFill>
                  <a:schemeClr val="bg1"/>
                </a:solidFill>
                <a:latin typeface="Tahoma" pitchFamily="34" charset="0"/>
                <a:ea typeface="Tahoma" pitchFamily="34" charset="0"/>
                <a:cs typeface="Tahoma" pitchFamily="34" charset="0"/>
              </a:rPr>
              <a:t> </a:t>
            </a:r>
            <a:endParaRPr lang="en-US" sz="22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2" name="Table 11"/>
          <p:cNvGraphicFramePr>
            <a:graphicFrameLocks noGrp="1"/>
          </p:cNvGraphicFramePr>
          <p:nvPr>
            <p:extLst>
              <p:ext uri="{D42A27DB-BD31-4B8C-83A1-F6EECF244321}">
                <p14:modId xmlns:p14="http://schemas.microsoft.com/office/powerpoint/2010/main" val="4017818271"/>
              </p:ext>
            </p:extLst>
          </p:nvPr>
        </p:nvGraphicFramePr>
        <p:xfrm>
          <a:off x="35495" y="670013"/>
          <a:ext cx="9065017" cy="4557782"/>
        </p:xfrm>
        <a:graphic>
          <a:graphicData uri="http://schemas.openxmlformats.org/drawingml/2006/table">
            <a:tbl>
              <a:tblPr>
                <a:tableStyleId>{BC89EF96-8CEA-46FF-86C4-4CE0E7609802}</a:tableStyleId>
              </a:tblPr>
              <a:tblGrid>
                <a:gridCol w="360041">
                  <a:extLst>
                    <a:ext uri="{9D8B030D-6E8A-4147-A177-3AD203B41FA5}">
                      <a16:colId xmlns:a16="http://schemas.microsoft.com/office/drawing/2014/main" val="20000"/>
                    </a:ext>
                  </a:extLst>
                </a:gridCol>
                <a:gridCol w="8704976">
                  <a:extLst>
                    <a:ext uri="{9D8B030D-6E8A-4147-A177-3AD203B41FA5}">
                      <a16:colId xmlns:a16="http://schemas.microsoft.com/office/drawing/2014/main" val="20001"/>
                    </a:ext>
                  </a:extLst>
                </a:gridCol>
              </a:tblGrid>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1</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a:solidFill>
                            <a:srgbClr val="0000FF"/>
                          </a:solidFill>
                          <a:effectLst/>
                          <a:latin typeface="Arial" pitchFamily="34" charset="0"/>
                          <a:cs typeface="Arial" pitchFamily="34" charset="0"/>
                        </a:rPr>
                        <a:t>Che bình phong, trải nilon dưới mông NB.</a:t>
                      </a:r>
                      <a:endParaRPr lang="en-US" sz="150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0"/>
                  </a:ext>
                </a:extLst>
              </a:tr>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2</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spc="-40">
                          <a:solidFill>
                            <a:srgbClr val="0000FF"/>
                          </a:solidFill>
                          <a:effectLst/>
                          <a:latin typeface="Arial" pitchFamily="34" charset="0"/>
                          <a:cs typeface="Arial" pitchFamily="34" charset="0"/>
                        </a:rPr>
                        <a:t>Đắp ga, giúp NB cởi quần, cho NB nằm tư thế sản khoa</a:t>
                      </a:r>
                      <a:endParaRPr lang="en-US" sz="150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1"/>
                  </a:ext>
                </a:extLst>
              </a:tr>
              <a:tr h="286891">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3</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spc="-40" dirty="0">
                          <a:solidFill>
                            <a:srgbClr val="0000FF"/>
                          </a:solidFill>
                          <a:effectLst/>
                          <a:latin typeface="Arial" pitchFamily="34" charset="0"/>
                          <a:cs typeface="Arial" pitchFamily="34" charset="0"/>
                        </a:rPr>
                        <a:t>ĐD </a:t>
                      </a:r>
                      <a:r>
                        <a:rPr lang="vi-VN" sz="1500" spc="-40" dirty="0" smtClean="0">
                          <a:solidFill>
                            <a:srgbClr val="0000FF"/>
                          </a:solidFill>
                          <a:effectLst/>
                          <a:latin typeface="Arial" pitchFamily="34" charset="0"/>
                          <a:cs typeface="Arial" pitchFamily="34" charset="0"/>
                        </a:rPr>
                        <a:t>SK</a:t>
                      </a:r>
                      <a:r>
                        <a:rPr lang="vi-VN" sz="1500" spc="-40" baseline="0" dirty="0" smtClean="0">
                          <a:solidFill>
                            <a:srgbClr val="0000FF"/>
                          </a:solidFill>
                          <a:effectLst/>
                          <a:latin typeface="Arial" pitchFamily="34" charset="0"/>
                          <a:cs typeface="Arial" pitchFamily="34" charset="0"/>
                        </a:rPr>
                        <a:t> </a:t>
                      </a:r>
                      <a:r>
                        <a:rPr lang="en-US" sz="1500" spc="-40" dirty="0" err="1" smtClean="0">
                          <a:solidFill>
                            <a:srgbClr val="0000FF"/>
                          </a:solidFill>
                          <a:effectLst/>
                          <a:latin typeface="Arial" pitchFamily="34" charset="0"/>
                          <a:cs typeface="Arial" pitchFamily="34" charset="0"/>
                        </a:rPr>
                        <a:t>tay</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mở</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khay</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dụng</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cụ</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vô</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khuẩn</a:t>
                      </a:r>
                      <a:r>
                        <a:rPr lang="en-US" sz="1500" spc="-40" dirty="0">
                          <a:solidFill>
                            <a:srgbClr val="0000FF"/>
                          </a:solidFill>
                          <a:effectLst/>
                          <a:latin typeface="Arial" pitchFamily="34" charset="0"/>
                          <a:cs typeface="Arial" pitchFamily="34" charset="0"/>
                        </a:rPr>
                        <a:t>, </a:t>
                      </a:r>
                      <a:r>
                        <a:rPr lang="en-US" sz="1500" spc="-40" dirty="0" err="1">
                          <a:solidFill>
                            <a:srgbClr val="0000FF"/>
                          </a:solidFill>
                          <a:effectLst/>
                          <a:latin typeface="Arial" pitchFamily="34" charset="0"/>
                          <a:cs typeface="Arial" pitchFamily="34" charset="0"/>
                        </a:rPr>
                        <a:t>đổ</a:t>
                      </a:r>
                      <a:r>
                        <a:rPr lang="en-US" sz="1500" spc="-40" dirty="0">
                          <a:solidFill>
                            <a:srgbClr val="0000FF"/>
                          </a:solidFill>
                          <a:effectLst/>
                          <a:latin typeface="Arial" pitchFamily="34" charset="0"/>
                          <a:cs typeface="Arial" pitchFamily="34" charset="0"/>
                        </a:rPr>
                        <a:t> </a:t>
                      </a:r>
                      <a:r>
                        <a:rPr lang="en-US" sz="1500" dirty="0">
                          <a:solidFill>
                            <a:srgbClr val="0000FF"/>
                          </a:solidFill>
                          <a:effectLst/>
                          <a:latin typeface="Arial" pitchFamily="34" charset="0"/>
                          <a:cs typeface="Arial" pitchFamily="34" charset="0"/>
                        </a:rPr>
                        <a:t>DD </a:t>
                      </a:r>
                      <a:r>
                        <a:rPr lang="vi-VN" sz="1500" dirty="0" smtClean="0">
                          <a:solidFill>
                            <a:srgbClr val="0000FF"/>
                          </a:solidFill>
                          <a:effectLst/>
                          <a:latin typeface="Arial" pitchFamily="34" charset="0"/>
                          <a:cs typeface="Arial" pitchFamily="34" charset="0"/>
                        </a:rPr>
                        <a:t>SK</a:t>
                      </a:r>
                      <a:r>
                        <a:rPr lang="en-US" sz="1500" dirty="0" smtClean="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dầu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paraphin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vào</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bát</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kền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Mở</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vỏ</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ngoài</a:t>
                      </a:r>
                      <a:r>
                        <a:rPr lang="en-US" sz="1500" dirty="0">
                          <a:solidFill>
                            <a:srgbClr val="0000FF"/>
                          </a:solidFill>
                          <a:effectLst/>
                          <a:latin typeface="Arial" pitchFamily="34" charset="0"/>
                          <a:cs typeface="Arial" pitchFamily="34" charset="0"/>
                        </a:rPr>
                        <a:t> </a:t>
                      </a:r>
                      <a:r>
                        <a:rPr lang="en-US" sz="1500" dirty="0" err="1" smtClean="0">
                          <a:solidFill>
                            <a:srgbClr val="0000FF"/>
                          </a:solidFill>
                          <a:effectLst/>
                          <a:latin typeface="Arial" pitchFamily="34" charset="0"/>
                          <a:cs typeface="Arial" pitchFamily="34" charset="0"/>
                        </a:rPr>
                        <a:t>sond</a:t>
                      </a:r>
                      <a:r>
                        <a:rPr lang="vi-VN" sz="1500" dirty="0" smtClean="0">
                          <a:solidFill>
                            <a:srgbClr val="0000FF"/>
                          </a:solidFill>
                          <a:effectLst/>
                          <a:latin typeface="Arial" pitchFamily="34" charset="0"/>
                          <a:cs typeface="Arial" pitchFamily="34" charset="0"/>
                        </a:rPr>
                        <a:t>e</a:t>
                      </a:r>
                      <a:r>
                        <a:rPr lang="en-US" sz="1500" dirty="0" smtClean="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tiểu</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2"/>
                  </a:ext>
                </a:extLst>
              </a:tr>
              <a:tr h="499113">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4</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spc="-40">
                          <a:solidFill>
                            <a:srgbClr val="0000FF"/>
                          </a:solidFill>
                          <a:effectLst/>
                          <a:latin typeface="Arial" pitchFamily="34" charset="0"/>
                          <a:cs typeface="Arial" pitchFamily="34" charset="0"/>
                        </a:rPr>
                        <a:t>Bộc lộ bộ phận sinh dục, đặt khay hạt đậu hoặc túi nilon nơi thích hợp</a:t>
                      </a:r>
                      <a:endParaRPr lang="en-US" sz="1500">
                        <a:solidFill>
                          <a:srgbClr val="0000FF"/>
                        </a:solidFill>
                        <a:effectLst/>
                        <a:latin typeface="Arial" pitchFamily="34" charset="0"/>
                        <a:cs typeface="Arial" pitchFamily="34" charset="0"/>
                      </a:endParaRPr>
                    </a:p>
                    <a:p>
                      <a:pPr algn="just">
                        <a:lnSpc>
                          <a:spcPct val="100000"/>
                        </a:lnSpc>
                        <a:spcBef>
                          <a:spcPts val="0"/>
                        </a:spcBef>
                        <a:spcAft>
                          <a:spcPts val="0"/>
                        </a:spcAft>
                      </a:pPr>
                      <a:r>
                        <a:rPr lang="en-US" sz="1500" spc="-10">
                          <a:solidFill>
                            <a:srgbClr val="0000FF"/>
                          </a:solidFill>
                          <a:effectLst/>
                          <a:latin typeface="Arial" pitchFamily="34" charset="0"/>
                          <a:cs typeface="Arial" pitchFamily="34" charset="0"/>
                        </a:rPr>
                        <a:t>ĐD sát khuẩn tay (nếu cần), đi găng vô khuẩn. </a:t>
                      </a:r>
                      <a:endParaRPr lang="en-US" sz="150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3"/>
                  </a:ext>
                </a:extLst>
              </a:tr>
              <a:tr h="322632">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5</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spc="-10" dirty="0" err="1">
                          <a:solidFill>
                            <a:srgbClr val="0000FF"/>
                          </a:solidFill>
                          <a:effectLst/>
                          <a:latin typeface="Arial" pitchFamily="34" charset="0"/>
                          <a:cs typeface="Arial" pitchFamily="34" charset="0"/>
                        </a:rPr>
                        <a:t>Bôi</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dầu</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nhờn</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vào</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ống</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thông</a:t>
                      </a:r>
                      <a:r>
                        <a:rPr lang="en-US" sz="1500" spc="-10" dirty="0">
                          <a:solidFill>
                            <a:srgbClr val="0000FF"/>
                          </a:solidFill>
                          <a:effectLst/>
                          <a:latin typeface="Arial" pitchFamily="34" charset="0"/>
                          <a:cs typeface="Arial" pitchFamily="34" charset="0"/>
                        </a:rPr>
                        <a:t> </a:t>
                      </a:r>
                      <a:r>
                        <a:rPr lang="en-US" sz="1500" spc="-10" dirty="0" smtClean="0">
                          <a:solidFill>
                            <a:srgbClr val="0000FF"/>
                          </a:solidFill>
                          <a:effectLst/>
                          <a:latin typeface="Arial" pitchFamily="34" charset="0"/>
                          <a:cs typeface="Arial" pitchFamily="34" charset="0"/>
                        </a:rPr>
                        <a:t>5–7 </a:t>
                      </a:r>
                      <a:r>
                        <a:rPr lang="en-US" sz="1500" spc="-10" dirty="0">
                          <a:solidFill>
                            <a:srgbClr val="0000FF"/>
                          </a:solidFill>
                          <a:effectLst/>
                          <a:latin typeface="Arial" pitchFamily="34" charset="0"/>
                          <a:cs typeface="Arial" pitchFamily="34" charset="0"/>
                        </a:rPr>
                        <a:t>cm. </a:t>
                      </a:r>
                      <a:r>
                        <a:rPr lang="en-US" sz="1500" spc="-10" dirty="0" err="1">
                          <a:solidFill>
                            <a:srgbClr val="0000FF"/>
                          </a:solidFill>
                          <a:effectLst/>
                          <a:latin typeface="Arial" pitchFamily="34" charset="0"/>
                          <a:cs typeface="Arial" pitchFamily="34" charset="0"/>
                        </a:rPr>
                        <a:t>Đặt</a:t>
                      </a:r>
                      <a:r>
                        <a:rPr lang="en-US" sz="1500" spc="-10" dirty="0">
                          <a:solidFill>
                            <a:srgbClr val="0000FF"/>
                          </a:solidFill>
                          <a:effectLst/>
                          <a:latin typeface="Arial" pitchFamily="34" charset="0"/>
                          <a:cs typeface="Arial" pitchFamily="34" charset="0"/>
                        </a:rPr>
                        <a:t> </a:t>
                      </a:r>
                      <a:r>
                        <a:rPr lang="en-US" sz="1500" spc="-10" dirty="0" err="1" smtClean="0">
                          <a:solidFill>
                            <a:srgbClr val="0000FF"/>
                          </a:solidFill>
                          <a:effectLst/>
                          <a:latin typeface="Arial" pitchFamily="34" charset="0"/>
                          <a:cs typeface="Arial" pitchFamily="34" charset="0"/>
                        </a:rPr>
                        <a:t>sonde</a:t>
                      </a:r>
                      <a:r>
                        <a:rPr lang="en-US" sz="1500" spc="-10" dirty="0" smtClean="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vào</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khay</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hạt</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đậu</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vô</a:t>
                      </a:r>
                      <a:r>
                        <a:rPr lang="en-US" sz="1500" spc="-10" dirty="0">
                          <a:solidFill>
                            <a:srgbClr val="0000FF"/>
                          </a:solidFill>
                          <a:effectLst/>
                          <a:latin typeface="Arial" pitchFamily="34" charset="0"/>
                          <a:cs typeface="Arial" pitchFamily="34" charset="0"/>
                        </a:rPr>
                        <a:t> </a:t>
                      </a:r>
                      <a:r>
                        <a:rPr lang="en-US" sz="1500" spc="-10" dirty="0" err="1">
                          <a:solidFill>
                            <a:srgbClr val="0000FF"/>
                          </a:solidFill>
                          <a:effectLst/>
                          <a:latin typeface="Arial" pitchFamily="34" charset="0"/>
                          <a:cs typeface="Arial" pitchFamily="34" charset="0"/>
                        </a:rPr>
                        <a:t>khuẩn</a:t>
                      </a:r>
                      <a:r>
                        <a:rPr lang="en-US" sz="1500" spc="-1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Trải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săng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có</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lỗ</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kẹp</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săng</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4"/>
                  </a:ext>
                </a:extLst>
              </a:tr>
              <a:tr h="748669">
                <a:tc>
                  <a:txBody>
                    <a:bodyPr/>
                    <a:lstStyle/>
                    <a:p>
                      <a:pPr marL="0" lvl="0" indent="0" algn="ctr">
                        <a:lnSpc>
                          <a:spcPct val="100000"/>
                        </a:lnSpc>
                        <a:spcBef>
                          <a:spcPts val="0"/>
                        </a:spcBef>
                        <a:spcAft>
                          <a:spcPts val="0"/>
                        </a:spcAft>
                        <a:buFont typeface="+mj-lt"/>
                        <a:buNone/>
                        <a:tabLst>
                          <a:tab pos="323850" algn="l"/>
                        </a:tabLst>
                      </a:pPr>
                      <a:r>
                        <a:rPr lang="en-US" sz="1500" b="1" dirty="0" smtClean="0">
                          <a:solidFill>
                            <a:srgbClr val="FF0000"/>
                          </a:solidFill>
                          <a:effectLst/>
                          <a:latin typeface="Arial" pitchFamily="34" charset="0"/>
                          <a:cs typeface="Arial" pitchFamily="34" charset="0"/>
                        </a:rPr>
                        <a:t>6</a:t>
                      </a:r>
                      <a:r>
                        <a:rPr lang="en-US" sz="1500" b="1" dirty="0">
                          <a:solidFill>
                            <a:srgbClr val="FF0000"/>
                          </a:solidFill>
                          <a:effectLst/>
                          <a:latin typeface="Arial" pitchFamily="34" charset="0"/>
                          <a:cs typeface="Arial" pitchFamily="34" charset="0"/>
                        </a:rPr>
                        <a:t> </a:t>
                      </a:r>
                      <a:endParaRPr lang="en-US" sz="1500" b="1" dirty="0">
                        <a:solidFill>
                          <a:srgbClr val="FF0000"/>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pt-BR" sz="1500" b="1" spc="-30" dirty="0">
                          <a:solidFill>
                            <a:schemeClr val="accent5">
                              <a:lumMod val="50000"/>
                            </a:schemeClr>
                          </a:solidFill>
                          <a:effectLst/>
                          <a:latin typeface="Arial" pitchFamily="34" charset="0"/>
                          <a:cs typeface="Arial" pitchFamily="34" charset="0"/>
                        </a:rPr>
                        <a:t>Sát khuẩn bộ phận SD: </a:t>
                      </a:r>
                      <a:r>
                        <a:rPr lang="vi-VN" sz="1500" b="1" spc="-30" dirty="0" smtClean="0">
                          <a:solidFill>
                            <a:schemeClr val="accent5">
                              <a:lumMod val="50000"/>
                            </a:schemeClr>
                          </a:solidFill>
                          <a:effectLst/>
                          <a:latin typeface="+mn-lt"/>
                          <a:cs typeface="Arial" pitchFamily="34" charset="0"/>
                        </a:rPr>
                        <a:t>Một tay cầm thẳng dương vật, kéo lui bao quy đầu để lộ hết quy đầu. Một tay dùng kẹp phẫu tích kẹp gạc củ ấu chấm DD sát khuẩn đầu dương vật 3 lần (từ lỗ tiểu ra hết bao quy đầu)</a:t>
                      </a:r>
                      <a:endParaRPr lang="en-US" sz="1500" b="1" dirty="0">
                        <a:solidFill>
                          <a:schemeClr val="accent5">
                            <a:lumMod val="50000"/>
                          </a:schemeClr>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5"/>
                  </a:ext>
                </a:extLst>
              </a:tr>
              <a:tr h="499113">
                <a:tc>
                  <a:txBody>
                    <a:bodyPr/>
                    <a:lstStyle/>
                    <a:p>
                      <a:pPr marL="0" lvl="0" indent="0" algn="ctr">
                        <a:lnSpc>
                          <a:spcPct val="100000"/>
                        </a:lnSpc>
                        <a:spcBef>
                          <a:spcPts val="0"/>
                        </a:spcBef>
                        <a:spcAft>
                          <a:spcPts val="0"/>
                        </a:spcAft>
                        <a:buFont typeface="+mj-lt"/>
                        <a:buNone/>
                        <a:tabLst>
                          <a:tab pos="323850" algn="l"/>
                        </a:tabLst>
                      </a:pPr>
                      <a:r>
                        <a:rPr lang="en-US" sz="1500" b="1" dirty="0" smtClean="0">
                          <a:solidFill>
                            <a:srgbClr val="FF0000"/>
                          </a:solidFill>
                          <a:effectLst/>
                          <a:latin typeface="Arial" pitchFamily="34" charset="0"/>
                          <a:cs typeface="Arial" pitchFamily="34" charset="0"/>
                        </a:rPr>
                        <a:t>7</a:t>
                      </a:r>
                      <a:r>
                        <a:rPr lang="en-US" sz="1500" b="1" dirty="0">
                          <a:solidFill>
                            <a:srgbClr val="FF0000"/>
                          </a:solidFill>
                          <a:effectLst/>
                          <a:latin typeface="Arial" pitchFamily="34" charset="0"/>
                          <a:cs typeface="Arial" pitchFamily="34" charset="0"/>
                        </a:rPr>
                        <a:t> </a:t>
                      </a:r>
                      <a:endParaRPr lang="en-US" sz="1500" b="1" dirty="0">
                        <a:solidFill>
                          <a:srgbClr val="FF0000"/>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vi-VN" sz="1500" b="1" dirty="0" smtClean="0">
                          <a:solidFill>
                            <a:schemeClr val="accent5">
                              <a:lumMod val="50000"/>
                            </a:schemeClr>
                          </a:solidFill>
                          <a:effectLst/>
                          <a:latin typeface="+mn-lt"/>
                          <a:cs typeface="Arial" pitchFamily="34" charset="0"/>
                        </a:rPr>
                        <a:t>Đặt khay hạt đậu vô khuẩn và ống thông giữa 2 đùi NB.  Đưa ống thông nhẹ nhàng vào khoảng10 cm, cảm thấy vướng  hạ dương vật xuống song song với thành bụng tiếp tục đưa ống thông vào khoảng 10 cm, có nước tiểu chảy ra. Kẹp hoặc gập đầu ống thông lại.</a:t>
                      </a:r>
                      <a:endParaRPr lang="en-US" sz="1500" b="1" dirty="0">
                        <a:solidFill>
                          <a:schemeClr val="accent5">
                            <a:lumMod val="50000"/>
                          </a:schemeClr>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6"/>
                  </a:ext>
                </a:extLst>
              </a:tr>
              <a:tr h="499113">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FF0000"/>
                          </a:solidFill>
                          <a:effectLst/>
                          <a:latin typeface="Arial" pitchFamily="34" charset="0"/>
                          <a:cs typeface="Arial" pitchFamily="34" charset="0"/>
                        </a:rPr>
                        <a:t>8</a:t>
                      </a:r>
                      <a:r>
                        <a:rPr lang="en-US" sz="1500" dirty="0">
                          <a:solidFill>
                            <a:srgbClr val="FF0000"/>
                          </a:solidFill>
                          <a:effectLst/>
                          <a:latin typeface="Arial" pitchFamily="34" charset="0"/>
                          <a:cs typeface="Arial" pitchFamily="34" charset="0"/>
                        </a:rPr>
                        <a:t> </a:t>
                      </a:r>
                      <a:endParaRPr lang="en-US" sz="1500" dirty="0">
                        <a:solidFill>
                          <a:srgbClr val="FF0000"/>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b="1" dirty="0" err="1">
                          <a:solidFill>
                            <a:schemeClr val="accent5">
                              <a:lumMod val="50000"/>
                            </a:schemeClr>
                          </a:solidFill>
                          <a:effectLst/>
                          <a:latin typeface="Arial" pitchFamily="34" charset="0"/>
                          <a:cs typeface="Arial" pitchFamily="34" charset="0"/>
                        </a:rPr>
                        <a:t>Lấy</a:t>
                      </a:r>
                      <a:r>
                        <a:rPr lang="en-US" sz="1500" b="1" dirty="0">
                          <a:solidFill>
                            <a:schemeClr val="accent5">
                              <a:lumMod val="50000"/>
                            </a:schemeClr>
                          </a:solidFill>
                          <a:effectLst/>
                          <a:latin typeface="Arial" pitchFamily="34" charset="0"/>
                          <a:cs typeface="Arial" pitchFamily="34" charset="0"/>
                        </a:rPr>
                        <a:t> </a:t>
                      </a:r>
                      <a:r>
                        <a:rPr lang="en-US" sz="1500" b="1" dirty="0" err="1">
                          <a:solidFill>
                            <a:schemeClr val="accent5">
                              <a:lumMod val="50000"/>
                            </a:schemeClr>
                          </a:solidFill>
                          <a:effectLst/>
                          <a:latin typeface="Arial" pitchFamily="34" charset="0"/>
                          <a:cs typeface="Arial" pitchFamily="34" charset="0"/>
                        </a:rPr>
                        <a:t>nước</a:t>
                      </a:r>
                      <a:r>
                        <a:rPr lang="en-US" sz="1500" b="1" dirty="0">
                          <a:solidFill>
                            <a:schemeClr val="accent5">
                              <a:lumMod val="50000"/>
                            </a:schemeClr>
                          </a:solidFill>
                          <a:effectLst/>
                          <a:latin typeface="Arial" pitchFamily="34" charset="0"/>
                          <a:cs typeface="Arial" pitchFamily="34" charset="0"/>
                        </a:rPr>
                        <a:t> </a:t>
                      </a:r>
                      <a:r>
                        <a:rPr lang="en-US" sz="1500" b="1" dirty="0" err="1">
                          <a:solidFill>
                            <a:schemeClr val="accent5">
                              <a:lumMod val="50000"/>
                            </a:schemeClr>
                          </a:solidFill>
                          <a:effectLst/>
                          <a:latin typeface="Arial" pitchFamily="34" charset="0"/>
                          <a:cs typeface="Arial" pitchFamily="34" charset="0"/>
                        </a:rPr>
                        <a:t>tiểu</a:t>
                      </a:r>
                      <a:r>
                        <a:rPr lang="en-US" sz="1500" b="1" dirty="0">
                          <a:solidFill>
                            <a:schemeClr val="accent5">
                              <a:lumMod val="50000"/>
                            </a:schemeClr>
                          </a:solidFill>
                          <a:effectLst/>
                          <a:latin typeface="Arial" pitchFamily="34" charset="0"/>
                          <a:cs typeface="Arial" pitchFamily="34" charset="0"/>
                        </a:rPr>
                        <a:t> XN</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bỏ</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nước</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tiểu</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đầu</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bãi</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lấy</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nước</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tiểu</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vào</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ống</a:t>
                      </a:r>
                      <a:r>
                        <a:rPr lang="en-US" sz="1500" dirty="0">
                          <a:solidFill>
                            <a:schemeClr val="accent5">
                              <a:lumMod val="50000"/>
                            </a:schemeClr>
                          </a:solidFill>
                          <a:effectLst/>
                          <a:latin typeface="Arial" pitchFamily="34" charset="0"/>
                          <a:cs typeface="Arial" pitchFamily="34" charset="0"/>
                        </a:rPr>
                        <a:t> XN, </a:t>
                      </a:r>
                      <a:r>
                        <a:rPr lang="en-US" sz="1500" dirty="0" err="1">
                          <a:solidFill>
                            <a:schemeClr val="accent5">
                              <a:lumMod val="50000"/>
                            </a:schemeClr>
                          </a:solidFill>
                          <a:effectLst/>
                          <a:latin typeface="Arial" pitchFamily="34" charset="0"/>
                          <a:cs typeface="Arial" pitchFamily="34" charset="0"/>
                        </a:rPr>
                        <a:t>nước</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tiểu</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còn</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lại</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cho</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chảy</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vào</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khay</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hạt</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đậu</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đến</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khi</a:t>
                      </a:r>
                      <a:r>
                        <a:rPr lang="en-US" sz="1500" dirty="0">
                          <a:solidFill>
                            <a:schemeClr val="accent5">
                              <a:lumMod val="50000"/>
                            </a:schemeClr>
                          </a:solidFill>
                          <a:effectLst/>
                          <a:latin typeface="Arial" pitchFamily="34" charset="0"/>
                          <a:cs typeface="Arial" pitchFamily="34" charset="0"/>
                        </a:rPr>
                        <a:t> </a:t>
                      </a:r>
                      <a:r>
                        <a:rPr lang="en-US" sz="1500" dirty="0" err="1">
                          <a:solidFill>
                            <a:schemeClr val="accent5">
                              <a:lumMod val="50000"/>
                            </a:schemeClr>
                          </a:solidFill>
                          <a:effectLst/>
                          <a:latin typeface="Arial" pitchFamily="34" charset="0"/>
                          <a:cs typeface="Arial" pitchFamily="34" charset="0"/>
                        </a:rPr>
                        <a:t>hết</a:t>
                      </a:r>
                      <a:r>
                        <a:rPr lang="en-US" sz="1500" dirty="0">
                          <a:solidFill>
                            <a:schemeClr val="accent5">
                              <a:lumMod val="50000"/>
                            </a:schemeClr>
                          </a:solidFill>
                          <a:effectLst/>
                          <a:latin typeface="Arial" pitchFamily="34" charset="0"/>
                          <a:cs typeface="Arial" pitchFamily="34" charset="0"/>
                        </a:rPr>
                        <a:t> </a:t>
                      </a:r>
                      <a:endParaRPr lang="en-US" sz="1500" dirty="0">
                        <a:solidFill>
                          <a:schemeClr val="accent5">
                            <a:lumMod val="50000"/>
                          </a:schemeClr>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7"/>
                  </a:ext>
                </a:extLst>
              </a:tr>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9</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a:solidFill>
                            <a:srgbClr val="0000FF"/>
                          </a:solidFill>
                          <a:effectLst/>
                          <a:latin typeface="Arial" pitchFamily="34" charset="0"/>
                          <a:cs typeface="Arial" pitchFamily="34" charset="0"/>
                        </a:rPr>
                        <a:t>Gập hoặc kẹp ống rút ra bỏ vào khay hạt đậu hoặc túi nilon</a:t>
                      </a:r>
                      <a:endParaRPr lang="en-US" sz="150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8"/>
                  </a:ext>
                </a:extLst>
              </a:tr>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10</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dirty="0" err="1">
                          <a:solidFill>
                            <a:srgbClr val="0000FF"/>
                          </a:solidFill>
                          <a:effectLst/>
                          <a:latin typeface="Arial" pitchFamily="34" charset="0"/>
                          <a:cs typeface="Arial" pitchFamily="34" charset="0"/>
                        </a:rPr>
                        <a:t>Thấm</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khô</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lỗ</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tiểu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bằng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gạc</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củ</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ấu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bỏ</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dụng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cụ</a:t>
                      </a:r>
                      <a:r>
                        <a:rPr lang="en-US" sz="1500" dirty="0">
                          <a:solidFill>
                            <a:srgbClr val="0000FF"/>
                          </a:solidFill>
                          <a:effectLst/>
                          <a:latin typeface="Arial" pitchFamily="34" charset="0"/>
                          <a:cs typeface="Arial" pitchFamily="34" charset="0"/>
                        </a:rPr>
                        <a:t>, </a:t>
                      </a:r>
                      <a:r>
                        <a:rPr lang="en-US" sz="1500" dirty="0" err="1" smtClean="0">
                          <a:solidFill>
                            <a:srgbClr val="0000FF"/>
                          </a:solidFill>
                          <a:effectLst/>
                          <a:latin typeface="Arial" pitchFamily="34" charset="0"/>
                          <a:cs typeface="Arial" pitchFamily="34" charset="0"/>
                        </a:rPr>
                        <a:t>nilon</a:t>
                      </a:r>
                      <a:r>
                        <a:rPr lang="vi-VN" sz="1500" dirty="0" smtClean="0">
                          <a:solidFill>
                            <a:srgbClr val="0000FF"/>
                          </a:solidFill>
                          <a:effectLst/>
                          <a:latin typeface="Arial" pitchFamily="34" charset="0"/>
                          <a:cs typeface="Arial" pitchFamily="34" charset="0"/>
                        </a:rPr>
                        <a:t>.</a:t>
                      </a:r>
                      <a:r>
                        <a:rPr lang="vi-VN" sz="1500" baseline="0" dirty="0" smtClean="0">
                          <a:solidFill>
                            <a:srgbClr val="0000FF"/>
                          </a:solidFill>
                          <a:effectLst/>
                          <a:latin typeface="Arial" pitchFamily="34" charset="0"/>
                          <a:cs typeface="Arial" pitchFamily="34" charset="0"/>
                        </a:rPr>
                        <a:t> </a:t>
                      </a:r>
                      <a:r>
                        <a:rPr lang="en-US" sz="1500" dirty="0" err="1" smtClean="0">
                          <a:solidFill>
                            <a:srgbClr val="0000FF"/>
                          </a:solidFill>
                          <a:effectLst/>
                          <a:latin typeface="Arial" pitchFamily="34" charset="0"/>
                          <a:cs typeface="Arial" pitchFamily="34" charset="0"/>
                        </a:rPr>
                        <a:t>Bỏ</a:t>
                      </a:r>
                      <a:r>
                        <a:rPr lang="en-US" sz="1500" dirty="0" smtClean="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găng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mặc</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quần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bỏ</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ga</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đắp</a:t>
                      </a:r>
                      <a:r>
                        <a:rPr lang="en-US" sz="1500" dirty="0">
                          <a:solidFill>
                            <a:srgbClr val="0000FF"/>
                          </a:solidFill>
                          <a:effectLst/>
                          <a:latin typeface="Arial" pitchFamily="34" charset="0"/>
                          <a:cs typeface="Arial" pitchFamily="34" charset="0"/>
                        </a:rPr>
                        <a:t>.</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09"/>
                  </a:ext>
                </a:extLst>
              </a:tr>
              <a:tr h="267784">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1</a:t>
                      </a:r>
                      <a:r>
                        <a:rPr lang="en-US" sz="1500" dirty="0">
                          <a:solidFill>
                            <a:srgbClr val="0000FF"/>
                          </a:solidFill>
                          <a:effectLst/>
                          <a:latin typeface="Arial" pitchFamily="34" charset="0"/>
                          <a:cs typeface="Arial" pitchFamily="34" charset="0"/>
                        </a:rPr>
                        <a:t> </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dirty="0" err="1">
                          <a:solidFill>
                            <a:srgbClr val="0000FF"/>
                          </a:solidFill>
                          <a:effectLst/>
                          <a:latin typeface="Arial" pitchFamily="34" charset="0"/>
                          <a:cs typeface="Arial" pitchFamily="34" charset="0"/>
                        </a:rPr>
                        <a:t>Giúp</a:t>
                      </a:r>
                      <a:r>
                        <a:rPr lang="en-US" sz="1500" dirty="0">
                          <a:solidFill>
                            <a:srgbClr val="0000FF"/>
                          </a:solidFill>
                          <a:effectLst/>
                          <a:latin typeface="Arial" pitchFamily="34" charset="0"/>
                          <a:cs typeface="Arial" pitchFamily="34" charset="0"/>
                        </a:rPr>
                        <a:t> NB </a:t>
                      </a:r>
                      <a:r>
                        <a:rPr lang="en-US" sz="1500" dirty="0" err="1">
                          <a:solidFill>
                            <a:srgbClr val="0000FF"/>
                          </a:solidFill>
                          <a:effectLst/>
                          <a:latin typeface="Arial" pitchFamily="34" charset="0"/>
                          <a:cs typeface="Arial" pitchFamily="34" charset="0"/>
                        </a:rPr>
                        <a:t>về</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tư</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thế</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thoải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mái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Đánh</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giá</a:t>
                      </a:r>
                      <a:r>
                        <a:rPr lang="en-US" sz="1500" dirty="0">
                          <a:solidFill>
                            <a:srgbClr val="0000FF"/>
                          </a:solidFill>
                          <a:effectLst/>
                          <a:latin typeface="Arial" pitchFamily="34" charset="0"/>
                          <a:cs typeface="Arial" pitchFamily="34" charset="0"/>
                        </a:rPr>
                        <a:t> NB </a:t>
                      </a:r>
                      <a:r>
                        <a:rPr lang="en-US" sz="1500" dirty="0" err="1">
                          <a:solidFill>
                            <a:srgbClr val="0000FF"/>
                          </a:solidFill>
                          <a:effectLst/>
                          <a:latin typeface="Arial" pitchFamily="34" charset="0"/>
                          <a:cs typeface="Arial" pitchFamily="34" charset="0"/>
                        </a:rPr>
                        <a:t>sau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khi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thực</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hiện</a:t>
                      </a:r>
                      <a:r>
                        <a:rPr lang="en-US" sz="1500" dirty="0">
                          <a:solidFill>
                            <a:srgbClr val="0000FF"/>
                          </a:solidFill>
                          <a:effectLst/>
                          <a:latin typeface="Arial" pitchFamily="34" charset="0"/>
                          <a:cs typeface="Arial" pitchFamily="34" charset="0"/>
                        </a:rPr>
                        <a:t> KT. </a:t>
                      </a:r>
                      <a:r>
                        <a:rPr lang="en-US" sz="1500" dirty="0" err="1">
                          <a:solidFill>
                            <a:srgbClr val="0000FF"/>
                          </a:solidFill>
                          <a:effectLst/>
                          <a:latin typeface="Arial" pitchFamily="34" charset="0"/>
                          <a:cs typeface="Arial" pitchFamily="34" charset="0"/>
                        </a:rPr>
                        <a:t>Dặn</a:t>
                      </a:r>
                      <a:r>
                        <a:rPr lang="en-US" sz="1500" dirty="0">
                          <a:solidFill>
                            <a:srgbClr val="0000FF"/>
                          </a:solidFill>
                          <a:effectLst/>
                          <a:latin typeface="Arial" pitchFamily="34" charset="0"/>
                          <a:cs typeface="Arial" pitchFamily="34" charset="0"/>
                        </a:rPr>
                        <a:t> </a:t>
                      </a:r>
                      <a:r>
                        <a:rPr lang="en-US" sz="1500" dirty="0" smtClean="0">
                          <a:solidFill>
                            <a:srgbClr val="0000FF"/>
                          </a:solidFill>
                          <a:effectLst/>
                          <a:latin typeface="Arial" pitchFamily="34" charset="0"/>
                          <a:cs typeface="Arial" pitchFamily="34" charset="0"/>
                        </a:rPr>
                        <a:t>NB </a:t>
                      </a:r>
                      <a:r>
                        <a:rPr lang="en-US" sz="1500" dirty="0" err="1">
                          <a:solidFill>
                            <a:srgbClr val="0000FF"/>
                          </a:solidFill>
                          <a:effectLst/>
                          <a:latin typeface="Arial" pitchFamily="34" charset="0"/>
                          <a:cs typeface="Arial" pitchFamily="34" charset="0"/>
                        </a:rPr>
                        <a:t>những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điều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cần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thiết</a:t>
                      </a:r>
                      <a:r>
                        <a:rPr lang="en-US" sz="1500" dirty="0">
                          <a:solidFill>
                            <a:srgbClr val="0000FF"/>
                          </a:solidFill>
                          <a:effectLst/>
                          <a:latin typeface="Arial" pitchFamily="34" charset="0"/>
                          <a:cs typeface="Arial" pitchFamily="34" charset="0"/>
                        </a:rPr>
                        <a:t>.</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10"/>
                  </a:ext>
                </a:extLst>
              </a:tr>
              <a:tr h="249556">
                <a:tc>
                  <a:txBody>
                    <a:bodyPr/>
                    <a:lstStyle/>
                    <a:p>
                      <a:pPr marL="0" lvl="0" indent="0" algn="ctr">
                        <a:lnSpc>
                          <a:spcPct val="100000"/>
                        </a:lnSpc>
                        <a:spcBef>
                          <a:spcPts val="0"/>
                        </a:spcBef>
                        <a:spcAft>
                          <a:spcPts val="0"/>
                        </a:spcAft>
                        <a:buFont typeface="+mj-lt"/>
                        <a:buNone/>
                        <a:tabLst>
                          <a:tab pos="323850" algn="l"/>
                        </a:tabLst>
                      </a:pPr>
                      <a:r>
                        <a:rPr lang="en-US" sz="1500" dirty="0" smtClean="0">
                          <a:solidFill>
                            <a:srgbClr val="0000FF"/>
                          </a:solidFill>
                          <a:effectLst/>
                          <a:latin typeface="Arial" pitchFamily="34" charset="0"/>
                          <a:cs typeface="Arial" pitchFamily="34" charset="0"/>
                        </a:rPr>
                        <a:t>12</a:t>
                      </a:r>
                      <a:endParaRPr lang="en-US" sz="1500" dirty="0">
                        <a:solidFill>
                          <a:srgbClr val="0000FF"/>
                        </a:solidFill>
                        <a:effectLst/>
                        <a:latin typeface="Arial" pitchFamily="34" charset="0"/>
                        <a:ea typeface="MS Mincho"/>
                        <a:cs typeface="Arial" pitchFamily="34" charset="0"/>
                      </a:endParaRPr>
                    </a:p>
                  </a:txBody>
                  <a:tcPr marL="57332" marR="57332" marT="0" marB="0" anchor="ctr"/>
                </a:tc>
                <a:tc>
                  <a:txBody>
                    <a:bodyPr/>
                    <a:lstStyle/>
                    <a:p>
                      <a:pPr algn="just">
                        <a:lnSpc>
                          <a:spcPct val="100000"/>
                        </a:lnSpc>
                        <a:spcBef>
                          <a:spcPts val="0"/>
                        </a:spcBef>
                        <a:spcAft>
                          <a:spcPts val="0"/>
                        </a:spcAft>
                      </a:pPr>
                      <a:r>
                        <a:rPr lang="en-US" sz="1500" dirty="0">
                          <a:solidFill>
                            <a:srgbClr val="0000FF"/>
                          </a:solidFill>
                          <a:effectLst/>
                          <a:latin typeface="Arial" pitchFamily="34" charset="0"/>
                          <a:cs typeface="Arial" pitchFamily="34" charset="0"/>
                        </a:rPr>
                        <a:t>Thu </a:t>
                      </a:r>
                      <a:r>
                        <a:rPr lang="en-US" sz="1500" dirty="0" err="1">
                          <a:solidFill>
                            <a:srgbClr val="0000FF"/>
                          </a:solidFill>
                          <a:effectLst/>
                          <a:latin typeface="Arial" pitchFamily="34" charset="0"/>
                          <a:cs typeface="Arial" pitchFamily="34" charset="0"/>
                        </a:rPr>
                        <a:t>dọn</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dụng</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cụ</a:t>
                      </a:r>
                      <a:r>
                        <a:rPr lang="en-US" sz="1500" dirty="0">
                          <a:solidFill>
                            <a:srgbClr val="0000FF"/>
                          </a:solidFill>
                          <a:effectLst/>
                          <a:latin typeface="Arial" pitchFamily="34" charset="0"/>
                          <a:cs typeface="Arial" pitchFamily="34" charset="0"/>
                        </a:rPr>
                        <a:t> - </a:t>
                      </a:r>
                      <a:r>
                        <a:rPr lang="en-US" sz="1500" dirty="0" err="1">
                          <a:solidFill>
                            <a:srgbClr val="0000FF"/>
                          </a:solidFill>
                          <a:effectLst/>
                          <a:latin typeface="Arial" pitchFamily="34" charset="0"/>
                          <a:cs typeface="Arial" pitchFamily="34" charset="0"/>
                        </a:rPr>
                        <a:t>Rửa</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tay</a:t>
                      </a:r>
                      <a:r>
                        <a:rPr lang="en-US" sz="1500" dirty="0">
                          <a:solidFill>
                            <a:srgbClr val="0000FF"/>
                          </a:solidFill>
                          <a:effectLst/>
                          <a:latin typeface="Arial" pitchFamily="34" charset="0"/>
                          <a:cs typeface="Arial" pitchFamily="34" charset="0"/>
                        </a:rPr>
                        <a:t> - </a:t>
                      </a:r>
                      <a:r>
                        <a:rPr lang="en-US" sz="1500" dirty="0" err="1">
                          <a:solidFill>
                            <a:srgbClr val="0000FF"/>
                          </a:solidFill>
                          <a:effectLst/>
                          <a:latin typeface="Arial" pitchFamily="34" charset="0"/>
                          <a:cs typeface="Arial" pitchFamily="34" charset="0"/>
                        </a:rPr>
                        <a:t>Ghi</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phiếu</a:t>
                      </a:r>
                      <a:r>
                        <a:rPr lang="en-US" sz="1500" dirty="0">
                          <a:solidFill>
                            <a:srgbClr val="0000FF"/>
                          </a:solidFill>
                          <a:effectLst/>
                          <a:latin typeface="Arial" pitchFamily="34" charset="0"/>
                          <a:cs typeface="Arial" pitchFamily="34" charset="0"/>
                        </a:rPr>
                        <a:t> TD </a:t>
                      </a:r>
                      <a:r>
                        <a:rPr lang="en-US" sz="1500" dirty="0" err="1">
                          <a:solidFill>
                            <a:srgbClr val="0000FF"/>
                          </a:solidFill>
                          <a:effectLst/>
                          <a:latin typeface="Arial" pitchFamily="34" charset="0"/>
                          <a:cs typeface="Arial" pitchFamily="34" charset="0"/>
                        </a:rPr>
                        <a:t>và</a:t>
                      </a:r>
                      <a:r>
                        <a:rPr lang="en-US" sz="1500" dirty="0">
                          <a:solidFill>
                            <a:srgbClr val="0000FF"/>
                          </a:solidFill>
                          <a:effectLst/>
                          <a:latin typeface="Arial" pitchFamily="34" charset="0"/>
                          <a:cs typeface="Arial" pitchFamily="34" charset="0"/>
                        </a:rPr>
                        <a:t> CS </a:t>
                      </a:r>
                      <a:r>
                        <a:rPr lang="en-US" sz="1500" dirty="0" err="1">
                          <a:solidFill>
                            <a:srgbClr val="0000FF"/>
                          </a:solidFill>
                          <a:effectLst/>
                          <a:latin typeface="Arial" pitchFamily="34" charset="0"/>
                          <a:cs typeface="Arial" pitchFamily="34" charset="0"/>
                        </a:rPr>
                        <a:t>điều</a:t>
                      </a:r>
                      <a:r>
                        <a:rPr lang="en-US" sz="1500" dirty="0">
                          <a:solidFill>
                            <a:srgbClr val="0000FF"/>
                          </a:solidFill>
                          <a:effectLst/>
                          <a:latin typeface="Arial" pitchFamily="34" charset="0"/>
                          <a:cs typeface="Arial" pitchFamily="34" charset="0"/>
                        </a:rPr>
                        <a:t> </a:t>
                      </a:r>
                      <a:r>
                        <a:rPr lang="en-US" sz="1500" dirty="0" err="1">
                          <a:solidFill>
                            <a:srgbClr val="0000FF"/>
                          </a:solidFill>
                          <a:effectLst/>
                          <a:latin typeface="Arial" pitchFamily="34" charset="0"/>
                          <a:cs typeface="Arial" pitchFamily="34" charset="0"/>
                        </a:rPr>
                        <a:t>dưỡng</a:t>
                      </a:r>
                      <a:r>
                        <a:rPr lang="en-US" sz="1500" dirty="0">
                          <a:solidFill>
                            <a:srgbClr val="0000FF"/>
                          </a:solidFill>
                          <a:effectLst/>
                          <a:latin typeface="Arial" pitchFamily="34" charset="0"/>
                          <a:cs typeface="Arial" pitchFamily="34" charset="0"/>
                        </a:rPr>
                        <a:t>.</a:t>
                      </a:r>
                      <a:endParaRPr lang="en-US" sz="1500" dirty="0">
                        <a:solidFill>
                          <a:srgbClr val="0000FF"/>
                        </a:solidFill>
                        <a:effectLst/>
                        <a:latin typeface="Arial" pitchFamily="34" charset="0"/>
                        <a:ea typeface="MS Mincho"/>
                        <a:cs typeface="Arial" pitchFamily="34" charset="0"/>
                      </a:endParaRPr>
                    </a:p>
                  </a:txBody>
                  <a:tcPr marL="57332" marR="57332"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504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28082902"/>
              </p:ext>
            </p:extLst>
          </p:nvPr>
        </p:nvGraphicFramePr>
        <p:xfrm>
          <a:off x="76202" y="2526260"/>
          <a:ext cx="8915399" cy="2590726"/>
        </p:xfrm>
        <a:graphic>
          <a:graphicData uri="http://schemas.openxmlformats.org/drawingml/2006/table">
            <a:tbl>
              <a:tblPr firstRow="1" firstCol="1" bandRow="1">
                <a:tableStyleId>{5940675A-B579-460E-94D1-54222C63F5DA}</a:tableStyleId>
              </a:tblPr>
              <a:tblGrid>
                <a:gridCol w="1399454">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4245531">
                  <a:extLst>
                    <a:ext uri="{9D8B030D-6E8A-4147-A177-3AD203B41FA5}">
                      <a16:colId xmlns:a16="http://schemas.microsoft.com/office/drawing/2014/main" val="20002"/>
                    </a:ext>
                  </a:extLst>
                </a:gridCol>
                <a:gridCol w="1182182">
                  <a:extLst>
                    <a:ext uri="{9D8B030D-6E8A-4147-A177-3AD203B41FA5}">
                      <a16:colId xmlns:a16="http://schemas.microsoft.com/office/drawing/2014/main" val="20003"/>
                    </a:ext>
                  </a:extLst>
                </a:gridCol>
              </a:tblGrid>
              <a:tr h="503150">
                <a:tc>
                  <a:txBody>
                    <a:bodyPr/>
                    <a:lstStyle/>
                    <a:p>
                      <a:pPr algn="ctr">
                        <a:spcAft>
                          <a:spcPts val="0"/>
                        </a:spcAft>
                      </a:pPr>
                      <a:r>
                        <a:rPr lang="en-US" sz="2000" b="1" dirty="0">
                          <a:solidFill>
                            <a:srgbClr val="000099"/>
                          </a:solidFill>
                          <a:effectLst/>
                          <a:latin typeface="Arial" pitchFamily="34" charset="0"/>
                          <a:cs typeface="Arial" pitchFamily="34" charset="0"/>
                        </a:rPr>
                        <a:t>NGÀY/ THÁNG</a:t>
                      </a:r>
                      <a:endParaRPr lang="en-US" sz="20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2000" b="1" dirty="0">
                          <a:solidFill>
                            <a:srgbClr val="000099"/>
                          </a:solidFill>
                          <a:effectLst/>
                          <a:latin typeface="Arial" pitchFamily="34" charset="0"/>
                          <a:cs typeface="Arial" pitchFamily="34" charset="0"/>
                        </a:rPr>
                        <a:t>DIỄN BIẾN</a:t>
                      </a:r>
                      <a:endParaRPr lang="en-US" sz="20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2000" b="1" dirty="0">
                          <a:solidFill>
                            <a:srgbClr val="000099"/>
                          </a:solidFill>
                          <a:effectLst/>
                          <a:latin typeface="Arial" pitchFamily="34" charset="0"/>
                          <a:cs typeface="Arial" pitchFamily="34" charset="0"/>
                        </a:rPr>
                        <a:t>X</a:t>
                      </a:r>
                      <a:r>
                        <a:rPr lang="vi-VN" sz="2000" b="1" dirty="0">
                          <a:solidFill>
                            <a:srgbClr val="000099"/>
                          </a:solidFill>
                          <a:effectLst/>
                          <a:latin typeface="Arial" pitchFamily="34" charset="0"/>
                          <a:cs typeface="Arial" pitchFamily="34" charset="0"/>
                        </a:rPr>
                        <a:t>Ử TRÍ CHĂM SÓC/ </a:t>
                      </a:r>
                      <a:endParaRPr lang="en-US" sz="2000" b="1" dirty="0" smtClean="0">
                        <a:solidFill>
                          <a:srgbClr val="000099"/>
                        </a:solidFill>
                        <a:effectLst/>
                        <a:latin typeface="Arial" pitchFamily="34" charset="0"/>
                        <a:cs typeface="Arial" pitchFamily="34" charset="0"/>
                      </a:endParaRPr>
                    </a:p>
                    <a:p>
                      <a:pPr algn="ctr">
                        <a:spcAft>
                          <a:spcPts val="0"/>
                        </a:spcAft>
                      </a:pPr>
                      <a:r>
                        <a:rPr lang="vi-VN" sz="2000" b="1" dirty="0" smtClean="0">
                          <a:solidFill>
                            <a:srgbClr val="000099"/>
                          </a:solidFill>
                          <a:effectLst/>
                          <a:latin typeface="Arial" pitchFamily="34" charset="0"/>
                          <a:cs typeface="Arial" pitchFamily="34" charset="0"/>
                        </a:rPr>
                        <a:t>ĐÁNH </a:t>
                      </a:r>
                      <a:r>
                        <a:rPr lang="vi-VN" sz="2000" b="1" dirty="0">
                          <a:solidFill>
                            <a:srgbClr val="000099"/>
                          </a:solidFill>
                          <a:effectLst/>
                          <a:latin typeface="Arial" pitchFamily="34" charset="0"/>
                          <a:cs typeface="Arial" pitchFamily="34" charset="0"/>
                        </a:rPr>
                        <a:t>GIÁ</a:t>
                      </a:r>
                      <a:endParaRPr lang="en-US" sz="20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2000" b="1" dirty="0">
                          <a:solidFill>
                            <a:srgbClr val="000099"/>
                          </a:solidFill>
                          <a:effectLst/>
                          <a:latin typeface="Arial" pitchFamily="34" charset="0"/>
                          <a:cs typeface="Arial" pitchFamily="34" charset="0"/>
                        </a:rPr>
                        <a:t>KÝ TÊN</a:t>
                      </a:r>
                      <a:endParaRPr lang="en-US" sz="2000" b="1" dirty="0">
                        <a:solidFill>
                          <a:srgbClr val="000099"/>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1981126">
                <a:tc>
                  <a:txBody>
                    <a:bodyPr/>
                    <a:lstStyle/>
                    <a:p>
                      <a:pPr algn="ctr">
                        <a:spcAft>
                          <a:spcPts val="0"/>
                        </a:spcAft>
                      </a:pPr>
                      <a:endParaRPr lang="en-US" sz="2000" baseline="0" dirty="0" smtClean="0">
                        <a:solidFill>
                          <a:srgbClr val="000099"/>
                        </a:solidFill>
                        <a:effectLst/>
                        <a:latin typeface="Arial" pitchFamily="34" charset="0"/>
                        <a:cs typeface="Arial" pitchFamily="34" charset="0"/>
                      </a:endParaRPr>
                    </a:p>
                    <a:p>
                      <a:pPr algn="ctr">
                        <a:spcAft>
                          <a:spcPts val="0"/>
                        </a:spcAft>
                      </a:pPr>
                      <a:r>
                        <a:rPr lang="en-US" sz="2000" baseline="0" dirty="0" smtClean="0">
                          <a:solidFill>
                            <a:srgbClr val="000099"/>
                          </a:solidFill>
                          <a:effectLst/>
                          <a:latin typeface="Arial" pitchFamily="34" charset="0"/>
                          <a:cs typeface="Arial" pitchFamily="34" charset="0"/>
                        </a:rPr>
                        <a:t>8h30 </a:t>
                      </a:r>
                      <a:r>
                        <a:rPr lang="en-US" sz="2000" baseline="0" dirty="0" err="1" smtClean="0">
                          <a:solidFill>
                            <a:srgbClr val="000099"/>
                          </a:solidFill>
                          <a:effectLst/>
                          <a:latin typeface="Arial" pitchFamily="34" charset="0"/>
                          <a:cs typeface="Arial" pitchFamily="34" charset="0"/>
                        </a:rPr>
                        <a:t>ngày</a:t>
                      </a:r>
                      <a:r>
                        <a:rPr lang="en-US" sz="2000" baseline="0" dirty="0" smtClean="0">
                          <a:solidFill>
                            <a:srgbClr val="000099"/>
                          </a:solidFill>
                          <a:effectLst/>
                          <a:latin typeface="Arial" pitchFamily="34" charset="0"/>
                          <a:cs typeface="Arial" pitchFamily="34" charset="0"/>
                        </a:rPr>
                        <a:t> </a:t>
                      </a:r>
                      <a:r>
                        <a:rPr lang="vi-VN" sz="2000" baseline="0" dirty="0" smtClean="0">
                          <a:solidFill>
                            <a:srgbClr val="000099"/>
                          </a:solidFill>
                          <a:effectLst/>
                          <a:latin typeface="Arial" pitchFamily="34" charset="0"/>
                          <a:cs typeface="Arial" pitchFamily="34" charset="0"/>
                        </a:rPr>
                        <a:t>18</a:t>
                      </a:r>
                      <a:r>
                        <a:rPr lang="en-US" sz="2000" baseline="0" dirty="0" smtClean="0">
                          <a:solidFill>
                            <a:srgbClr val="000099"/>
                          </a:solidFill>
                          <a:effectLst/>
                          <a:latin typeface="Arial" pitchFamily="34" charset="0"/>
                          <a:cs typeface="Arial" pitchFamily="34" charset="0"/>
                        </a:rPr>
                        <a:t>/</a:t>
                      </a:r>
                      <a:r>
                        <a:rPr lang="vi-VN" sz="2000" baseline="0" dirty="0" smtClean="0">
                          <a:solidFill>
                            <a:srgbClr val="000099"/>
                          </a:solidFill>
                          <a:effectLst/>
                          <a:latin typeface="Arial" pitchFamily="34" charset="0"/>
                          <a:cs typeface="Arial" pitchFamily="34" charset="0"/>
                        </a:rPr>
                        <a:t>8</a:t>
                      </a:r>
                      <a:r>
                        <a:rPr lang="en-US" sz="2000" baseline="0" dirty="0" smtClean="0">
                          <a:solidFill>
                            <a:srgbClr val="000099"/>
                          </a:solidFill>
                          <a:effectLst/>
                          <a:latin typeface="Arial" pitchFamily="34" charset="0"/>
                          <a:cs typeface="Arial" pitchFamily="34" charset="0"/>
                        </a:rPr>
                        <a:t>/2020</a:t>
                      </a:r>
                      <a:endParaRPr lang="en-US" sz="2000" dirty="0">
                        <a:solidFill>
                          <a:srgbClr val="000099"/>
                        </a:solidFill>
                        <a:effectLst/>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rgbClr val="000099"/>
                          </a:solidFill>
                          <a:effectLst/>
                          <a:latin typeface="Arial" pitchFamily="34" charset="0"/>
                          <a:ea typeface="+mn-ea"/>
                          <a:cs typeface="Arial" pitchFamily="34" charset="0"/>
                        </a:rPr>
                        <a:t>N</a:t>
                      </a:r>
                      <a:r>
                        <a:rPr lang="vi-VN" sz="2000" kern="1200" baseline="0" dirty="0" smtClean="0">
                          <a:solidFill>
                            <a:srgbClr val="000099"/>
                          </a:solidFill>
                          <a:effectLst/>
                          <a:latin typeface="Arial" pitchFamily="34" charset="0"/>
                          <a:ea typeface="+mn-ea"/>
                          <a:cs typeface="Arial" pitchFamily="34" charset="0"/>
                        </a:rPr>
                        <a:t>gười bệnh tỉnh</a:t>
                      </a:r>
                      <a:r>
                        <a:rPr lang="en-US" sz="2000" kern="1200" baseline="0" dirty="0" smtClean="0">
                          <a:solidFill>
                            <a:srgbClr val="000099"/>
                          </a:solidFill>
                          <a:effectLst/>
                          <a:latin typeface="Arial" pitchFamily="34" charset="0"/>
                          <a:ea typeface="+mn-ea"/>
                          <a:cs typeface="Arial" pitchFamily="34" charset="0"/>
                        </a:rPr>
                        <a:t>, </a:t>
                      </a:r>
                      <a:r>
                        <a:rPr lang="en-US" sz="2000" kern="1200" baseline="0" dirty="0" err="1" smtClean="0">
                          <a:solidFill>
                            <a:srgbClr val="000099"/>
                          </a:solidFill>
                          <a:effectLst/>
                          <a:latin typeface="Arial" pitchFamily="34" charset="0"/>
                          <a:ea typeface="+mn-ea"/>
                          <a:cs typeface="Arial" pitchFamily="34" charset="0"/>
                        </a:rPr>
                        <a:t>tiếp</a:t>
                      </a:r>
                      <a:r>
                        <a:rPr lang="en-US" sz="2000" kern="1200" baseline="0" dirty="0" smtClean="0">
                          <a:solidFill>
                            <a:srgbClr val="000099"/>
                          </a:solidFill>
                          <a:effectLst/>
                          <a:latin typeface="Arial" pitchFamily="34" charset="0"/>
                          <a:ea typeface="+mn-ea"/>
                          <a:cs typeface="Arial" pitchFamily="34" charset="0"/>
                        </a:rPr>
                        <a:t> </a:t>
                      </a:r>
                      <a:r>
                        <a:rPr lang="en-US" sz="2000" kern="1200" baseline="0" dirty="0" err="1" smtClean="0">
                          <a:solidFill>
                            <a:srgbClr val="000099"/>
                          </a:solidFill>
                          <a:effectLst/>
                          <a:latin typeface="Arial" pitchFamily="34" charset="0"/>
                          <a:ea typeface="+mn-ea"/>
                          <a:cs typeface="Arial" pitchFamily="34" charset="0"/>
                        </a:rPr>
                        <a:t>xúc</a:t>
                      </a:r>
                      <a:r>
                        <a:rPr lang="en-US" sz="2000" kern="1200" baseline="0" dirty="0" smtClean="0">
                          <a:solidFill>
                            <a:srgbClr val="000099"/>
                          </a:solidFill>
                          <a:effectLst/>
                          <a:latin typeface="Arial" pitchFamily="34" charset="0"/>
                          <a:ea typeface="+mn-ea"/>
                          <a:cs typeface="Arial" pitchFamily="34" charset="0"/>
                        </a:rPr>
                        <a:t> </a:t>
                      </a:r>
                      <a:r>
                        <a:rPr lang="en-US" sz="2000" kern="1200" baseline="0" dirty="0" err="1" smtClean="0">
                          <a:solidFill>
                            <a:srgbClr val="000099"/>
                          </a:solidFill>
                          <a:effectLst/>
                          <a:latin typeface="Arial" pitchFamily="34" charset="0"/>
                          <a:ea typeface="+mn-ea"/>
                          <a:cs typeface="Arial" pitchFamily="34" charset="0"/>
                        </a:rPr>
                        <a:t>được</a:t>
                      </a:r>
                      <a:r>
                        <a:rPr lang="en-US" sz="2000" kern="1200" baseline="0" dirty="0" smtClean="0">
                          <a:solidFill>
                            <a:srgbClr val="000099"/>
                          </a:solidFill>
                          <a:effectLst/>
                          <a:latin typeface="Arial" pitchFamily="34" charset="0"/>
                          <a:ea typeface="+mn-ea"/>
                          <a:cs typeface="Arial" pitchFamily="34" charset="0"/>
                        </a:rPr>
                        <a:t>, </a:t>
                      </a:r>
                      <a:r>
                        <a:rPr lang="vi-VN" sz="2000" kern="1200" baseline="0" dirty="0" smtClean="0">
                          <a:solidFill>
                            <a:srgbClr val="000099"/>
                          </a:solidFill>
                          <a:effectLst/>
                          <a:latin typeface="Arial" pitchFamily="34" charset="0"/>
                          <a:ea typeface="+mn-ea"/>
                          <a:cs typeface="Arial" pitchFamily="34" charset="0"/>
                        </a:rPr>
                        <a:t>mệt</a:t>
                      </a:r>
                      <a:r>
                        <a:rPr lang="en-US" sz="2000" kern="1200" baseline="0" dirty="0" smtClean="0">
                          <a:solidFill>
                            <a:srgbClr val="000099"/>
                          </a:solidFill>
                          <a:effectLst/>
                          <a:latin typeface="Arial" pitchFamily="34" charset="0"/>
                          <a:ea typeface="+mn-ea"/>
                          <a:cs typeface="Arial" pitchFamily="34" charset="0"/>
                        </a:rPr>
                        <a:t>, </a:t>
                      </a:r>
                      <a:r>
                        <a:rPr lang="en-US" sz="2000" kern="1200" baseline="0" dirty="0" err="1" smtClean="0">
                          <a:solidFill>
                            <a:srgbClr val="000099"/>
                          </a:solidFill>
                          <a:effectLst/>
                          <a:latin typeface="Arial" pitchFamily="34" charset="0"/>
                          <a:ea typeface="+mn-ea"/>
                          <a:cs typeface="Arial" pitchFamily="34" charset="0"/>
                        </a:rPr>
                        <a:t>nhiệt</a:t>
                      </a:r>
                      <a:r>
                        <a:rPr lang="en-US" sz="2000" kern="1200" baseline="0" dirty="0" smtClean="0">
                          <a:solidFill>
                            <a:srgbClr val="000099"/>
                          </a:solidFill>
                          <a:effectLst/>
                          <a:latin typeface="Arial" pitchFamily="34" charset="0"/>
                          <a:ea typeface="+mn-ea"/>
                          <a:cs typeface="Arial" pitchFamily="34" charset="0"/>
                        </a:rPr>
                        <a:t> </a:t>
                      </a:r>
                      <a:r>
                        <a:rPr lang="en-US" sz="2000" kern="1200" baseline="0" dirty="0" err="1" smtClean="0">
                          <a:solidFill>
                            <a:srgbClr val="000099"/>
                          </a:solidFill>
                          <a:effectLst/>
                          <a:latin typeface="Arial" pitchFamily="34" charset="0"/>
                          <a:ea typeface="+mn-ea"/>
                          <a:cs typeface="Arial" pitchFamily="34" charset="0"/>
                        </a:rPr>
                        <a:t>đô</a:t>
                      </a:r>
                      <a:r>
                        <a:rPr lang="en-US" sz="2000" kern="1200" baseline="0" dirty="0" smtClean="0">
                          <a:solidFill>
                            <a:srgbClr val="000099"/>
                          </a:solidFill>
                          <a:effectLst/>
                          <a:latin typeface="Arial" pitchFamily="34" charset="0"/>
                          <a:ea typeface="+mn-ea"/>
                          <a:cs typeface="Arial" pitchFamily="34" charset="0"/>
                        </a:rPr>
                        <a:t>̣ 38</a:t>
                      </a:r>
                      <a:r>
                        <a:rPr lang="en-US" sz="2000" kern="1200" baseline="30000" dirty="0" smtClean="0">
                          <a:solidFill>
                            <a:srgbClr val="000099"/>
                          </a:solidFill>
                          <a:effectLst/>
                          <a:latin typeface="Arial" pitchFamily="34" charset="0"/>
                          <a:ea typeface="+mn-ea"/>
                          <a:cs typeface="Arial" pitchFamily="34" charset="0"/>
                        </a:rPr>
                        <a:t>0</a:t>
                      </a:r>
                      <a:r>
                        <a:rPr lang="en-US" sz="2000" kern="1200" baseline="0" dirty="0" smtClean="0">
                          <a:solidFill>
                            <a:srgbClr val="000099"/>
                          </a:solidFill>
                          <a:effectLst/>
                          <a:latin typeface="Arial" pitchFamily="34" charset="0"/>
                          <a:ea typeface="+mn-ea"/>
                          <a:cs typeface="Arial" pitchFamily="34" charset="0"/>
                        </a:rPr>
                        <a:t>C </a:t>
                      </a:r>
                    </a:p>
                    <a:p>
                      <a:pPr algn="l">
                        <a:spcAft>
                          <a:spcPts val="0"/>
                        </a:spcAft>
                      </a:pPr>
                      <a:endParaRPr lang="en-US" sz="2000" dirty="0">
                        <a:solidFill>
                          <a:srgbClr val="000099"/>
                        </a:solidFill>
                        <a:effectLst/>
                        <a:latin typeface="Arial" pitchFamily="34" charset="0"/>
                        <a:ea typeface="Times New Roman"/>
                        <a:cs typeface="Arial" pitchFamily="34" charset="0"/>
                      </a:endParaRPr>
                    </a:p>
                  </a:txBody>
                  <a:tcPr marL="68580" marR="68580" marT="0" marB="0"/>
                </a:tc>
                <a:tc>
                  <a:txBody>
                    <a:bodyPr/>
                    <a:lstStyle/>
                    <a:p>
                      <a:pPr algn="just">
                        <a:spcAft>
                          <a:spcPts val="0"/>
                        </a:spcAft>
                      </a:pPr>
                      <a:r>
                        <a:rPr lang="en-US" sz="2000" dirty="0" err="1" smtClean="0">
                          <a:solidFill>
                            <a:srgbClr val="000099"/>
                          </a:solidFill>
                          <a:effectLst/>
                          <a:latin typeface="Arial" pitchFamily="34" charset="0"/>
                          <a:cs typeface="Arial" pitchFamily="34" charset="0"/>
                        </a:rPr>
                        <a:t>Đặt</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thông</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tiểu</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lấy</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nước</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tiểu</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làm</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xét</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nghiệm</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sinh</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hóa</a:t>
                      </a:r>
                      <a:r>
                        <a:rPr lang="en-US" sz="2000" baseline="0" dirty="0" smtClean="0">
                          <a:solidFill>
                            <a:srgbClr val="000099"/>
                          </a:solidFill>
                          <a:effectLst/>
                          <a:latin typeface="Arial" pitchFamily="34" charset="0"/>
                          <a:cs typeface="Arial" pitchFamily="34" charset="0"/>
                        </a:rPr>
                        <a:t>, vi </a:t>
                      </a:r>
                      <a:r>
                        <a:rPr lang="en-US" sz="2000" baseline="0" dirty="0" err="1" smtClean="0">
                          <a:solidFill>
                            <a:srgbClr val="000099"/>
                          </a:solidFill>
                          <a:effectLst/>
                          <a:latin typeface="Arial" pitchFamily="34" charset="0"/>
                          <a:cs typeface="Arial" pitchFamily="34" charset="0"/>
                        </a:rPr>
                        <a:t>sinh</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tế</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bào</a:t>
                      </a:r>
                      <a:r>
                        <a:rPr lang="en-US" sz="2000" baseline="0" dirty="0" smtClean="0">
                          <a:solidFill>
                            <a:srgbClr val="000099"/>
                          </a:solidFill>
                          <a:effectLst/>
                          <a:latin typeface="Arial" pitchFamily="34" charset="0"/>
                          <a:cs typeface="Arial" pitchFamily="34" charset="0"/>
                        </a:rPr>
                        <a:t> </a:t>
                      </a:r>
                    </a:p>
                    <a:p>
                      <a:pPr algn="just">
                        <a:spcAft>
                          <a:spcPts val="0"/>
                        </a:spcAft>
                      </a:pPr>
                      <a:r>
                        <a:rPr lang="en-US" sz="2000" baseline="0" dirty="0" err="1" smtClean="0">
                          <a:solidFill>
                            <a:srgbClr val="000099"/>
                          </a:solidFill>
                          <a:effectLst/>
                          <a:latin typeface="Arial" pitchFamily="34" charset="0"/>
                          <a:cs typeface="Arial" pitchFamily="34" charset="0"/>
                        </a:rPr>
                        <a:t>Nước</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tiểu</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vàng</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đục</a:t>
                      </a:r>
                      <a:r>
                        <a:rPr lang="en-US" sz="2000" baseline="0" dirty="0" smtClean="0">
                          <a:solidFill>
                            <a:srgbClr val="000099"/>
                          </a:solidFill>
                          <a:effectLst/>
                          <a:latin typeface="Arial" pitchFamily="34" charset="0"/>
                          <a:cs typeface="Arial" pitchFamily="34" charset="0"/>
                        </a:rPr>
                        <a:t>. </a:t>
                      </a:r>
                    </a:p>
                    <a:p>
                      <a:pPr algn="just">
                        <a:spcAft>
                          <a:spcPts val="0"/>
                        </a:spcAft>
                      </a:pPr>
                      <a:r>
                        <a:rPr lang="en-US" sz="2000" baseline="0" dirty="0" smtClean="0">
                          <a:solidFill>
                            <a:srgbClr val="000099"/>
                          </a:solidFill>
                          <a:effectLst/>
                          <a:latin typeface="Arial" pitchFamily="34" charset="0"/>
                          <a:cs typeface="Arial" pitchFamily="34" charset="0"/>
                        </a:rPr>
                        <a:t>NB </a:t>
                      </a:r>
                      <a:r>
                        <a:rPr lang="en-US" sz="2000" baseline="0" dirty="0" err="1" smtClean="0">
                          <a:solidFill>
                            <a:srgbClr val="000099"/>
                          </a:solidFill>
                          <a:effectLst/>
                          <a:latin typeface="Arial" pitchFamily="34" charset="0"/>
                          <a:cs typeface="Arial" pitchFamily="34" charset="0"/>
                        </a:rPr>
                        <a:t>hợp</a:t>
                      </a:r>
                      <a:r>
                        <a:rPr lang="en-US" sz="2000" baseline="0" dirty="0" smtClean="0">
                          <a:solidFill>
                            <a:srgbClr val="000099"/>
                          </a:solidFill>
                          <a:effectLst/>
                          <a:latin typeface="Arial" pitchFamily="34" charset="0"/>
                          <a:cs typeface="Arial" pitchFamily="34" charset="0"/>
                        </a:rPr>
                        <a:t> </a:t>
                      </a:r>
                      <a:r>
                        <a:rPr lang="en-US" sz="2000" baseline="0" dirty="0" err="1" smtClean="0">
                          <a:solidFill>
                            <a:srgbClr val="000099"/>
                          </a:solidFill>
                          <a:effectLst/>
                          <a:latin typeface="Arial" pitchFamily="34" charset="0"/>
                          <a:cs typeface="Arial" pitchFamily="34" charset="0"/>
                        </a:rPr>
                        <a:t>tác</a:t>
                      </a:r>
                      <a:endParaRPr lang="en-US" sz="2000" baseline="0" dirty="0" smtClean="0">
                        <a:solidFill>
                          <a:srgbClr val="000099"/>
                        </a:solidFill>
                        <a:effectLst/>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dirty="0" err="1" smtClean="0">
                          <a:solidFill>
                            <a:srgbClr val="000099"/>
                          </a:solidFill>
                          <a:latin typeface="Arial" pitchFamily="34" charset="0"/>
                          <a:ea typeface="+mn-ea"/>
                          <a:cs typeface="Arial" pitchFamily="34" charset="0"/>
                        </a:rPr>
                        <a:t>Trong</a:t>
                      </a:r>
                      <a:r>
                        <a:rPr lang="en-US" sz="2000" kern="1200" dirty="0" smtClean="0">
                          <a:solidFill>
                            <a:srgbClr val="000099"/>
                          </a:solidFill>
                          <a:latin typeface="Arial" pitchFamily="34" charset="0"/>
                          <a:ea typeface="+mn-ea"/>
                          <a:cs typeface="Arial" pitchFamily="34" charset="0"/>
                        </a:rPr>
                        <a:t> </a:t>
                      </a:r>
                      <a:r>
                        <a:rPr lang="en-US" sz="2000" kern="1200" dirty="0" err="1" smtClean="0">
                          <a:solidFill>
                            <a:srgbClr val="000099"/>
                          </a:solidFill>
                          <a:latin typeface="Arial" pitchFamily="34" charset="0"/>
                          <a:ea typeface="+mn-ea"/>
                          <a:cs typeface="Arial" pitchFamily="34" charset="0"/>
                        </a:rPr>
                        <a:t>và</a:t>
                      </a:r>
                      <a:r>
                        <a:rPr lang="en-US" sz="2000" kern="1200" baseline="0" dirty="0" smtClean="0">
                          <a:solidFill>
                            <a:srgbClr val="000099"/>
                          </a:solidFill>
                          <a:latin typeface="Arial" pitchFamily="34" charset="0"/>
                          <a:ea typeface="+mn-ea"/>
                          <a:cs typeface="Arial" pitchFamily="34" charset="0"/>
                        </a:rPr>
                        <a:t> </a:t>
                      </a:r>
                      <a:r>
                        <a:rPr lang="en-US" sz="2000" kern="1200" baseline="0" dirty="0" err="1" smtClean="0">
                          <a:solidFill>
                            <a:srgbClr val="000099"/>
                          </a:solidFill>
                          <a:latin typeface="Arial" pitchFamily="34" charset="0"/>
                          <a:ea typeface="+mn-ea"/>
                          <a:cs typeface="Arial" pitchFamily="34" charset="0"/>
                        </a:rPr>
                        <a:t>sau</a:t>
                      </a:r>
                      <a:r>
                        <a:rPr lang="en-US" sz="2000" kern="1200" baseline="0" dirty="0" smtClean="0">
                          <a:solidFill>
                            <a:srgbClr val="000099"/>
                          </a:solidFill>
                          <a:latin typeface="Arial" pitchFamily="34" charset="0"/>
                          <a:ea typeface="+mn-ea"/>
                          <a:cs typeface="Arial" pitchFamily="34" charset="0"/>
                        </a:rPr>
                        <a:t> </a:t>
                      </a:r>
                      <a:r>
                        <a:rPr lang="en-US" sz="2000" kern="1200" baseline="0" dirty="0" err="1" smtClean="0">
                          <a:solidFill>
                            <a:srgbClr val="000099"/>
                          </a:solidFill>
                          <a:latin typeface="Arial" pitchFamily="34" charset="0"/>
                          <a:ea typeface="+mn-ea"/>
                          <a:cs typeface="Arial" pitchFamily="34" charset="0"/>
                        </a:rPr>
                        <a:t>thực</a:t>
                      </a:r>
                      <a:r>
                        <a:rPr lang="en-US" sz="2000" kern="1200" baseline="0" dirty="0" smtClean="0">
                          <a:solidFill>
                            <a:srgbClr val="000099"/>
                          </a:solidFill>
                          <a:latin typeface="Arial" pitchFamily="34" charset="0"/>
                          <a:ea typeface="+mn-ea"/>
                          <a:cs typeface="Arial" pitchFamily="34" charset="0"/>
                        </a:rPr>
                        <a:t> </a:t>
                      </a:r>
                      <a:r>
                        <a:rPr lang="en-US" sz="2000" kern="1200" baseline="0" dirty="0" err="1" smtClean="0">
                          <a:solidFill>
                            <a:srgbClr val="000099"/>
                          </a:solidFill>
                          <a:latin typeface="Arial" pitchFamily="34" charset="0"/>
                          <a:ea typeface="+mn-ea"/>
                          <a:cs typeface="Arial" pitchFamily="34" charset="0"/>
                        </a:rPr>
                        <a:t>hiện</a:t>
                      </a:r>
                      <a:r>
                        <a:rPr lang="en-US" sz="2000" kern="1200" baseline="0" dirty="0" smtClean="0">
                          <a:solidFill>
                            <a:srgbClr val="000099"/>
                          </a:solidFill>
                          <a:latin typeface="Arial" pitchFamily="34" charset="0"/>
                          <a:ea typeface="+mn-ea"/>
                          <a:cs typeface="Arial" pitchFamily="34" charset="0"/>
                        </a:rPr>
                        <a:t> </a:t>
                      </a:r>
                      <a:r>
                        <a:rPr lang="en-US" sz="2000" kern="1200" baseline="0" dirty="0" err="1" smtClean="0">
                          <a:solidFill>
                            <a:srgbClr val="000099"/>
                          </a:solidFill>
                          <a:latin typeface="Arial" pitchFamily="34" charset="0"/>
                          <a:ea typeface="+mn-ea"/>
                          <a:cs typeface="Arial" pitchFamily="34" charset="0"/>
                        </a:rPr>
                        <a:t>không</a:t>
                      </a:r>
                      <a:r>
                        <a:rPr lang="en-US" sz="2000" kern="1200" baseline="0" dirty="0" smtClean="0">
                          <a:solidFill>
                            <a:srgbClr val="000099"/>
                          </a:solidFill>
                          <a:latin typeface="Arial" pitchFamily="34" charset="0"/>
                          <a:ea typeface="+mn-ea"/>
                          <a:cs typeface="Arial" pitchFamily="34" charset="0"/>
                        </a:rPr>
                        <a:t> </a:t>
                      </a:r>
                      <a:r>
                        <a:rPr lang="en-US" sz="2000" kern="1200" baseline="0" dirty="0" err="1" smtClean="0">
                          <a:solidFill>
                            <a:srgbClr val="000099"/>
                          </a:solidFill>
                          <a:latin typeface="Arial" pitchFamily="34" charset="0"/>
                          <a:ea typeface="+mn-ea"/>
                          <a:cs typeface="Arial" pitchFamily="34" charset="0"/>
                        </a:rPr>
                        <a:t>xảy</a:t>
                      </a:r>
                      <a:r>
                        <a:rPr lang="en-US" sz="2000" kern="1200" baseline="0" dirty="0" smtClean="0">
                          <a:solidFill>
                            <a:srgbClr val="000099"/>
                          </a:solidFill>
                          <a:latin typeface="Arial" pitchFamily="34" charset="0"/>
                          <a:ea typeface="+mn-ea"/>
                          <a:cs typeface="Arial" pitchFamily="34" charset="0"/>
                        </a:rPr>
                        <a:t> </a:t>
                      </a:r>
                      <a:r>
                        <a:rPr lang="en-US" sz="2000" kern="1200" baseline="0" dirty="0" err="1" smtClean="0">
                          <a:solidFill>
                            <a:srgbClr val="000099"/>
                          </a:solidFill>
                          <a:latin typeface="Arial" pitchFamily="34" charset="0"/>
                          <a:ea typeface="+mn-ea"/>
                          <a:cs typeface="Arial" pitchFamily="34" charset="0"/>
                        </a:rPr>
                        <a:t>ra</a:t>
                      </a:r>
                      <a:r>
                        <a:rPr lang="en-US" sz="2000" kern="1200" baseline="0" dirty="0" smtClean="0">
                          <a:solidFill>
                            <a:srgbClr val="000099"/>
                          </a:solidFill>
                          <a:latin typeface="Arial" pitchFamily="34" charset="0"/>
                          <a:ea typeface="+mn-ea"/>
                          <a:cs typeface="Arial" pitchFamily="34" charset="0"/>
                        </a:rPr>
                        <a:t> tai </a:t>
                      </a:r>
                      <a:r>
                        <a:rPr lang="en-US" sz="2000" kern="1200" baseline="0" dirty="0" err="1" smtClean="0">
                          <a:solidFill>
                            <a:srgbClr val="000099"/>
                          </a:solidFill>
                          <a:latin typeface="Arial" pitchFamily="34" charset="0"/>
                          <a:ea typeface="+mn-ea"/>
                          <a:cs typeface="Arial" pitchFamily="34" charset="0"/>
                        </a:rPr>
                        <a:t>biến</a:t>
                      </a:r>
                      <a:endParaRPr lang="en-US" sz="2000" kern="1200" dirty="0" smtClean="0">
                        <a:solidFill>
                          <a:srgbClr val="000099"/>
                        </a:solidFill>
                        <a:latin typeface="Arial" pitchFamily="34" charset="0"/>
                        <a:ea typeface="+mn-ea"/>
                        <a:cs typeface="Arial" pitchFamily="34" charset="0"/>
                      </a:endParaRPr>
                    </a:p>
                  </a:txBody>
                  <a:tcPr marL="68580" marR="68580" marT="0" marB="0"/>
                </a:tc>
                <a:tc>
                  <a:txBody>
                    <a:bodyPr/>
                    <a:lstStyle/>
                    <a:p>
                      <a:pPr algn="ctr">
                        <a:spcAft>
                          <a:spcPts val="0"/>
                        </a:spcAft>
                      </a:pPr>
                      <a:endParaRPr lang="en-US" sz="2000" dirty="0" smtClean="0">
                        <a:solidFill>
                          <a:srgbClr val="000099"/>
                        </a:solidFill>
                        <a:effectLst/>
                        <a:latin typeface="Arial" pitchFamily="34" charset="0"/>
                        <a:cs typeface="Arial" pitchFamily="34" charset="0"/>
                      </a:endParaRPr>
                    </a:p>
                    <a:p>
                      <a:pPr algn="ctr">
                        <a:spcAft>
                          <a:spcPts val="0"/>
                        </a:spcAft>
                      </a:pPr>
                      <a:r>
                        <a:rPr lang="en-US" sz="2000" dirty="0" err="1" smtClean="0">
                          <a:solidFill>
                            <a:srgbClr val="000099"/>
                          </a:solidFill>
                          <a:effectLst/>
                          <a:latin typeface="Arial" pitchFamily="34" charset="0"/>
                          <a:cs typeface="Arial" pitchFamily="34" charset="0"/>
                        </a:rPr>
                        <a:t>Vân</a:t>
                      </a:r>
                      <a:endParaRPr lang="en-US" sz="2000" dirty="0" smtClean="0">
                        <a:solidFill>
                          <a:srgbClr val="000099"/>
                        </a:solidFill>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0" y="760224"/>
            <a:ext cx="914400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eaLnBrk="0" fontAlgn="base" hangingPunct="0">
              <a:spcBef>
                <a:spcPct val="0"/>
              </a:spcBef>
              <a:spcAft>
                <a:spcPct val="0"/>
              </a:spcAft>
            </a:pPr>
            <a:r>
              <a:rPr lang="en-US" sz="2400" dirty="0" err="1" smtClean="0">
                <a:solidFill>
                  <a:srgbClr val="0000FF"/>
                </a:solidFill>
                <a:latin typeface="Arial" pitchFamily="34" charset="0"/>
                <a:ea typeface="Times New Roman" pitchFamily="18" charset="0"/>
                <a:cs typeface="Arial" pitchFamily="34" charset="0"/>
              </a:rPr>
              <a:t>Người</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bệnh</a:t>
            </a:r>
            <a:r>
              <a:rPr lang="en-US" sz="2400" dirty="0" smtClean="0">
                <a:solidFill>
                  <a:srgbClr val="0000FF"/>
                </a:solidFill>
                <a:latin typeface="Arial" pitchFamily="34" charset="0"/>
                <a:ea typeface="Times New Roman" pitchFamily="18" charset="0"/>
                <a:cs typeface="Arial" pitchFamily="34" charset="0"/>
              </a:rPr>
              <a:t>: NGUYỄN  </a:t>
            </a:r>
            <a:r>
              <a:rPr lang="vi-VN" sz="2400" dirty="0" smtClean="0">
                <a:solidFill>
                  <a:srgbClr val="0000FF"/>
                </a:solidFill>
                <a:latin typeface="Arial" pitchFamily="34" charset="0"/>
                <a:ea typeface="Times New Roman" pitchFamily="18" charset="0"/>
                <a:cs typeface="Arial" pitchFamily="34" charset="0"/>
              </a:rPr>
              <a:t>THỊ</a:t>
            </a:r>
            <a:r>
              <a:rPr lang="en-US" sz="2400" dirty="0" smtClean="0">
                <a:solidFill>
                  <a:srgbClr val="0000FF"/>
                </a:solidFill>
                <a:latin typeface="Arial" pitchFamily="34" charset="0"/>
                <a:ea typeface="Times New Roman" pitchFamily="18" charset="0"/>
                <a:cs typeface="Arial" pitchFamily="34" charset="0"/>
              </a:rPr>
              <a:t> M	</a:t>
            </a:r>
            <a:r>
              <a:rPr lang="en-US" sz="2400" dirty="0" err="1" smtClean="0">
                <a:solidFill>
                  <a:srgbClr val="0000FF"/>
                </a:solidFill>
                <a:latin typeface="Arial" pitchFamily="34" charset="0"/>
                <a:ea typeface="Times New Roman" pitchFamily="18" charset="0"/>
                <a:cs typeface="Arial" pitchFamily="34" charset="0"/>
              </a:rPr>
              <a:t>Sinh</a:t>
            </a:r>
            <a:r>
              <a:rPr lang="en-US" sz="2400" dirty="0" smtClean="0">
                <a:solidFill>
                  <a:srgbClr val="0000FF"/>
                </a:solidFill>
                <a:latin typeface="Arial" pitchFamily="34" charset="0"/>
                <a:ea typeface="Times New Roman" pitchFamily="18" charset="0"/>
                <a:cs typeface="Arial" pitchFamily="34" charset="0"/>
              </a:rPr>
              <a:t> năm:1950. 	</a:t>
            </a:r>
            <a:r>
              <a:rPr lang="en-US" sz="2400" dirty="0" err="1" smtClean="0">
                <a:solidFill>
                  <a:srgbClr val="0000FF"/>
                </a:solidFill>
                <a:latin typeface="Arial" pitchFamily="34" charset="0"/>
                <a:ea typeface="Times New Roman" pitchFamily="18" charset="0"/>
                <a:cs typeface="Arial" pitchFamily="34" charset="0"/>
              </a:rPr>
              <a:t>Giới</a:t>
            </a:r>
            <a:r>
              <a:rPr lang="en-US" sz="2400" dirty="0" smtClean="0">
                <a:solidFill>
                  <a:srgbClr val="0000FF"/>
                </a:solidFill>
                <a:latin typeface="Arial" pitchFamily="34" charset="0"/>
                <a:ea typeface="Times New Roman" pitchFamily="18" charset="0"/>
                <a:cs typeface="Arial" pitchFamily="34" charset="0"/>
              </a:rPr>
              <a:t>: Nam</a:t>
            </a:r>
          </a:p>
          <a:p>
            <a:pPr lvl="0" eaLnBrk="0" fontAlgn="base" hangingPunct="0">
              <a:spcBef>
                <a:spcPct val="0"/>
              </a:spcBef>
              <a:spcAft>
                <a:spcPct val="0"/>
              </a:spcAft>
            </a:pPr>
            <a:r>
              <a:rPr lang="en-US" sz="2400" dirty="0" err="1" smtClean="0">
                <a:solidFill>
                  <a:srgbClr val="0000FF"/>
                </a:solidFill>
                <a:latin typeface="Arial" pitchFamily="34" charset="0"/>
                <a:ea typeface="Times New Roman" pitchFamily="18" charset="0"/>
                <a:cs typeface="Arial" pitchFamily="34" charset="0"/>
              </a:rPr>
              <a:t>Số</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giường</a:t>
            </a:r>
            <a:r>
              <a:rPr lang="en-US" sz="2400" dirty="0" smtClean="0">
                <a:solidFill>
                  <a:srgbClr val="0000FF"/>
                </a:solidFill>
                <a:latin typeface="Arial" pitchFamily="34" charset="0"/>
                <a:ea typeface="Times New Roman" pitchFamily="18" charset="0"/>
                <a:cs typeface="Arial" pitchFamily="34" charset="0"/>
              </a:rPr>
              <a:t>: 3 	</a:t>
            </a:r>
            <a:r>
              <a:rPr lang="en-US" sz="2400" dirty="0" err="1" smtClean="0">
                <a:solidFill>
                  <a:srgbClr val="0000FF"/>
                </a:solidFill>
                <a:latin typeface="Arial" pitchFamily="34" charset="0"/>
                <a:ea typeface="Times New Roman" pitchFamily="18" charset="0"/>
                <a:cs typeface="Arial" pitchFamily="34" charset="0"/>
              </a:rPr>
              <a:t>Phòng</a:t>
            </a:r>
            <a:r>
              <a:rPr lang="en-US" sz="2400" dirty="0" smtClean="0">
                <a:solidFill>
                  <a:srgbClr val="0000FF"/>
                </a:solidFill>
                <a:latin typeface="Arial" pitchFamily="34" charset="0"/>
                <a:ea typeface="Times New Roman" pitchFamily="18" charset="0"/>
                <a:cs typeface="Arial" pitchFamily="34" charset="0"/>
              </a:rPr>
              <a:t>: 201  		</a:t>
            </a:r>
            <a:r>
              <a:rPr lang="en-US" sz="2400" dirty="0" err="1" smtClean="0">
                <a:solidFill>
                  <a:srgbClr val="0000FF"/>
                </a:solidFill>
                <a:latin typeface="Arial" pitchFamily="34" charset="0"/>
                <a:ea typeface="Times New Roman" pitchFamily="18" charset="0"/>
                <a:cs typeface="Arial" pitchFamily="34" charset="0"/>
              </a:rPr>
              <a:t>Khoa</a:t>
            </a:r>
            <a:r>
              <a:rPr lang="en-US" sz="2400" dirty="0" smtClean="0">
                <a:solidFill>
                  <a:srgbClr val="0000FF"/>
                </a:solidFill>
                <a:latin typeface="Arial" pitchFamily="34" charset="0"/>
                <a:ea typeface="Times New Roman" pitchFamily="18" charset="0"/>
                <a:cs typeface="Arial" pitchFamily="34" charset="0"/>
              </a:rPr>
              <a:t>: Thận </a:t>
            </a:r>
            <a:r>
              <a:rPr lang="en-US" sz="2400" dirty="0" err="1" smtClean="0">
                <a:solidFill>
                  <a:srgbClr val="0000FF"/>
                </a:solidFill>
                <a:latin typeface="Arial" pitchFamily="34" charset="0"/>
                <a:ea typeface="Times New Roman" pitchFamily="18" charset="0"/>
                <a:cs typeface="Arial" pitchFamily="34" charset="0"/>
              </a:rPr>
              <a:t>tiết</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niệu</a:t>
            </a:r>
            <a:endParaRPr lang="en-US" sz="2400" dirty="0" smtClean="0">
              <a:solidFill>
                <a:srgbClr val="0000FF"/>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sz="2400" dirty="0" err="1" smtClean="0">
                <a:solidFill>
                  <a:srgbClr val="0000FF"/>
                </a:solidFill>
                <a:latin typeface="Arial" pitchFamily="34" charset="0"/>
                <a:ea typeface="Times New Roman" pitchFamily="18" charset="0"/>
                <a:cs typeface="Arial" pitchFamily="34" charset="0"/>
              </a:rPr>
              <a:t>Địa</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chỉ</a:t>
            </a:r>
            <a:r>
              <a:rPr lang="en-US" sz="2400" dirty="0" smtClean="0">
                <a:solidFill>
                  <a:srgbClr val="0000FF"/>
                </a:solidFill>
                <a:latin typeface="Arial" pitchFamily="34" charset="0"/>
                <a:ea typeface="Times New Roman" pitchFamily="18" charset="0"/>
                <a:cs typeface="Arial" pitchFamily="34" charset="0"/>
              </a:rPr>
              <a:t>:</a:t>
            </a:r>
            <a:r>
              <a:rPr lang="en-US" sz="2400" dirty="0" smtClean="0">
                <a:solidFill>
                  <a:srgbClr val="0000FF"/>
                </a:solidFill>
              </a:rPr>
              <a:t> </a:t>
            </a:r>
            <a:r>
              <a:rPr lang="en-US" sz="2400" dirty="0" err="1" smtClean="0">
                <a:solidFill>
                  <a:srgbClr val="0000FF"/>
                </a:solidFill>
                <a:latin typeface="Arial" pitchFamily="34" charset="0"/>
                <a:ea typeface="Times New Roman" pitchFamily="18" charset="0"/>
                <a:cs typeface="Arial" pitchFamily="34" charset="0"/>
              </a:rPr>
              <a:t>Vạn</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Tải</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Hồng</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Phong</a:t>
            </a:r>
            <a:r>
              <a:rPr lang="en-US" sz="2400" dirty="0" smtClean="0">
                <a:solidFill>
                  <a:srgbClr val="0000FF"/>
                </a:solidFill>
                <a:latin typeface="Arial" pitchFamily="34" charset="0"/>
                <a:ea typeface="Times New Roman" pitchFamily="18" charset="0"/>
                <a:cs typeface="Arial" pitchFamily="34" charset="0"/>
              </a:rPr>
              <a:t>, Nam </a:t>
            </a:r>
            <a:r>
              <a:rPr lang="en-US" sz="2400" dirty="0" err="1" smtClean="0">
                <a:solidFill>
                  <a:srgbClr val="0000FF"/>
                </a:solidFill>
                <a:latin typeface="Arial" pitchFamily="34" charset="0"/>
                <a:ea typeface="Times New Roman" pitchFamily="18" charset="0"/>
                <a:cs typeface="Arial" pitchFamily="34" charset="0"/>
              </a:rPr>
              <a:t>Sách</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Hải</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Dương</a:t>
            </a:r>
            <a:endParaRPr lang="en-US" sz="2400" dirty="0" smtClean="0">
              <a:solidFill>
                <a:srgbClr val="0000FF"/>
              </a:solidFill>
              <a:latin typeface="Arial" pitchFamily="34" charset="0"/>
              <a:cs typeface="Arial" pitchFamily="34" charset="0"/>
            </a:endParaRPr>
          </a:p>
          <a:p>
            <a:pPr lvl="0" eaLnBrk="0" fontAlgn="base" hangingPunct="0">
              <a:spcBef>
                <a:spcPct val="0"/>
              </a:spcBef>
              <a:spcAft>
                <a:spcPct val="0"/>
              </a:spcAft>
            </a:pPr>
            <a:r>
              <a:rPr lang="en-US" sz="2400" dirty="0" err="1" smtClean="0">
                <a:solidFill>
                  <a:srgbClr val="0000FF"/>
                </a:solidFill>
                <a:latin typeface="Arial" pitchFamily="34" charset="0"/>
                <a:ea typeface="Times New Roman" pitchFamily="18" charset="0"/>
                <a:cs typeface="Arial" pitchFamily="34" charset="0"/>
              </a:rPr>
              <a:t>Chẩn</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đoán</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Viêm</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thận</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bể</a:t>
            </a:r>
            <a:r>
              <a:rPr lang="en-US" sz="2400" dirty="0" smtClean="0">
                <a:solidFill>
                  <a:srgbClr val="0000FF"/>
                </a:solidFill>
                <a:latin typeface="Arial" pitchFamily="34" charset="0"/>
                <a:ea typeface="Times New Roman" pitchFamily="18" charset="0"/>
                <a:cs typeface="Arial" pitchFamily="34" charset="0"/>
              </a:rPr>
              <a:t> </a:t>
            </a:r>
            <a:r>
              <a:rPr lang="en-US" sz="2400" dirty="0" err="1" smtClean="0">
                <a:solidFill>
                  <a:srgbClr val="0000FF"/>
                </a:solidFill>
                <a:latin typeface="Arial" pitchFamily="34" charset="0"/>
                <a:ea typeface="Times New Roman" pitchFamily="18" charset="0"/>
                <a:cs typeface="Arial" pitchFamily="34" charset="0"/>
              </a:rPr>
              <a:t>thận</a:t>
            </a:r>
            <a:endParaRPr lang="en-US" sz="2400" dirty="0" smtClean="0">
              <a:solidFill>
                <a:srgbClr val="0000FF"/>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19</a:t>
            </a:fld>
            <a:endParaRPr lang="en-US"/>
          </a:p>
        </p:txBody>
      </p:sp>
      <p:sp>
        <p:nvSpPr>
          <p:cNvPr id="9"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ahoma" pitchFamily="34" charset="0"/>
                <a:ea typeface="Tahoma" pitchFamily="34" charset="0"/>
                <a:cs typeface="Tahoma" pitchFamily="34" charset="0"/>
              </a:rPr>
              <a:t>PHIẾU CHĂM SÓC</a:t>
            </a:r>
            <a:endParaRPr lang="en-US" sz="28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9976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algn="ctr">
              <a:spcBef>
                <a:spcPct val="20000"/>
              </a:spcBef>
              <a:buFont typeface="Arial" pitchFamily="34" charset="0"/>
              <a:buNone/>
              <a:defRPr/>
            </a:pPr>
            <a:endParaRPr lang="en-US" sz="3200" b="1" dirty="0" smtClean="0">
              <a:solidFill>
                <a:srgbClr val="FF0000"/>
              </a:solidFill>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lang="en-US" sz="3200" dirty="0" smtClean="0">
              <a:solidFill>
                <a:prstClr val="black"/>
              </a:solidFill>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a:spcBef>
                <a:spcPct val="20000"/>
              </a:spcBef>
              <a:buFont typeface="Arial" pitchFamily="34" charset="0"/>
              <a:buNone/>
              <a:defRPr/>
            </a:pPr>
            <a:endParaRPr lang="en-US" sz="3200" b="1" dirty="0">
              <a:solidFill>
                <a:srgbClr val="0070C0"/>
              </a:solidFill>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indent="-514350">
              <a:spcBef>
                <a:spcPct val="20000"/>
              </a:spcBef>
              <a:defRPr/>
            </a:pPr>
            <a:endParaRPr lang="en-US" sz="3200" b="1" dirty="0" smtClean="0">
              <a:solidFill>
                <a:srgbClr val="0070C0"/>
              </a:solidFill>
              <a:latin typeface="Tahoma" pitchFamily="34" charset="0"/>
              <a:ea typeface="Tahoma" pitchFamily="34" charset="0"/>
              <a:cs typeface="Tahoma" pitchFamily="34" charset="0"/>
            </a:endParaRPr>
          </a:p>
          <a:p>
            <a:pPr marL="514350" indent="-514350" algn="ctr">
              <a:spcBef>
                <a:spcPct val="20000"/>
              </a:spcBef>
              <a:buFont typeface="Arial" pitchFamily="34" charset="0"/>
              <a:buAutoNum type="arabicPeriod"/>
              <a:defRPr/>
            </a:pPr>
            <a:endParaRPr lang="en-US" sz="3200" b="1" dirty="0">
              <a:solidFill>
                <a:srgbClr val="0070C0"/>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706261"/>
            <a:ext cx="8991600" cy="1073401"/>
          </a:xfrm>
        </p:spPr>
        <p:txBody>
          <a:bodyPr>
            <a:noAutofit/>
          </a:bodyPr>
          <a:lstStyle/>
          <a:p>
            <a:pPr algn="just">
              <a:lnSpc>
                <a:spcPct val="150000"/>
              </a:lnSpc>
              <a:spcBef>
                <a:spcPts val="0"/>
              </a:spcBef>
            </a:pPr>
            <a:r>
              <a:rPr lang="vi-VN" sz="2800" b="1" dirty="0" smtClean="0">
                <a:solidFill>
                  <a:srgbClr val="0000FF"/>
                </a:solidFill>
                <a:latin typeface="Arial" pitchFamily="34" charset="0"/>
                <a:ea typeface="Tahoma" pitchFamily="34" charset="0"/>
                <a:cs typeface="Arial" pitchFamily="34" charset="0"/>
              </a:rPr>
              <a:t>Nước tiểu sau khi bài tiết ở thận được chứa ở đâu trong hệ tiết niệu? Mục đích đặt ống thông tiểu để làm gì </a:t>
            </a:r>
            <a:endParaRPr lang="en-US" sz="2800" b="1" dirty="0">
              <a:solidFill>
                <a:srgbClr val="0000FF"/>
              </a:solidFill>
              <a:latin typeface="Arial" pitchFamily="34" charset="0"/>
              <a:ea typeface="Tahoma"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solidFill>
                  <a:prstClr val="black">
                    <a:tint val="75000"/>
                  </a:prstClr>
                </a:solidFill>
              </a:rPr>
              <a:pPr/>
              <a:t>2</a:t>
            </a:fld>
            <a:endParaRPr lang="en-US">
              <a:solidFill>
                <a:prstClr val="black">
                  <a:tint val="75000"/>
                </a:prstClr>
              </a:solidFill>
            </a:endParaRPr>
          </a:p>
        </p:txBody>
      </p:sp>
      <p:sp>
        <p:nvSpPr>
          <p:cNvPr id="22" name="Title 1"/>
          <p:cNvSpPr>
            <a:spLocks noGrp="1"/>
          </p:cNvSpPr>
          <p:nvPr>
            <p:ph type="ctrTitle"/>
          </p:nvPr>
        </p:nvSpPr>
        <p:spPr>
          <a:xfrm>
            <a:off x="0" y="-20538"/>
            <a:ext cx="9144000" cy="6222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pic>
        <p:nvPicPr>
          <p:cNvPr id="23"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2" name="Table 1"/>
          <p:cNvGraphicFramePr>
            <a:graphicFrameLocks noGrp="1"/>
          </p:cNvGraphicFramePr>
          <p:nvPr>
            <p:extLst>
              <p:ext uri="{D42A27DB-BD31-4B8C-83A1-F6EECF244321}">
                <p14:modId xmlns:p14="http://schemas.microsoft.com/office/powerpoint/2010/main" val="3695216686"/>
              </p:ext>
            </p:extLst>
          </p:nvPr>
        </p:nvGraphicFramePr>
        <p:xfrm>
          <a:off x="1619672" y="2065020"/>
          <a:ext cx="7067128" cy="2712720"/>
        </p:xfrm>
        <a:graphic>
          <a:graphicData uri="http://schemas.openxmlformats.org/drawingml/2006/table">
            <a:tbl>
              <a:tblPr firstRow="1" bandRow="1">
                <a:tableStyleId>{2D5ABB26-0587-4C30-8999-92F81FD0307C}</a:tableStyleId>
              </a:tblPr>
              <a:tblGrid>
                <a:gridCol w="7067128">
                  <a:extLst>
                    <a:ext uri="{9D8B030D-6E8A-4147-A177-3AD203B41FA5}">
                      <a16:colId xmlns:a16="http://schemas.microsoft.com/office/drawing/2014/main" val="20000"/>
                    </a:ext>
                  </a:extLst>
                </a:gridCol>
              </a:tblGrid>
              <a:tr h="370840">
                <a:tc>
                  <a:txBody>
                    <a:bodyPr/>
                    <a:lstStyle/>
                    <a:p>
                      <a:pPr marL="1143000" indent="-1143000">
                        <a:lnSpc>
                          <a:spcPct val="150000"/>
                        </a:lnSpc>
                        <a:spcBef>
                          <a:spcPts val="0"/>
                        </a:spcBef>
                        <a:buFont typeface="Wingdings" panose="05000000000000000000" pitchFamily="2" charset="2"/>
                        <a:buChar char="§"/>
                      </a:pPr>
                      <a:r>
                        <a:rPr lang="vi-VN" sz="2800" baseline="0" dirty="0" smtClean="0">
                          <a:solidFill>
                            <a:srgbClr val="FF0000"/>
                          </a:solidFill>
                          <a:latin typeface="Arial" pitchFamily="34" charset="0"/>
                          <a:cs typeface="Arial" pitchFamily="34" charset="0"/>
                        </a:rPr>
                        <a:t>Nước tiểu chứ </a:t>
                      </a:r>
                      <a:r>
                        <a:rPr lang="vi-VN" sz="2800" baseline="0" dirty="0" smtClean="0">
                          <a:solidFill>
                            <a:srgbClr val="FF0000"/>
                          </a:solidFill>
                          <a:latin typeface="Arial" pitchFamily="34" charset="0"/>
                          <a:cs typeface="Arial" pitchFamily="34" charset="0"/>
                        </a:rPr>
                        <a:t>ở Bàng quang</a:t>
                      </a:r>
                      <a:endParaRPr lang="en-US" sz="2800" dirty="0" smtClean="0">
                        <a:solidFill>
                          <a:srgbClr val="FF0000"/>
                        </a:solidFill>
                        <a:latin typeface="Arial" pitchFamily="34" charset="0"/>
                        <a:cs typeface="Arial" pitchFamily="34" charset="0"/>
                      </a:endParaRPr>
                    </a:p>
                    <a:p>
                      <a:pPr marL="1143000" indent="-1143000">
                        <a:lnSpc>
                          <a:spcPct val="150000"/>
                        </a:lnSpc>
                        <a:spcBef>
                          <a:spcPts val="0"/>
                        </a:spcBef>
                        <a:buFont typeface="Wingdings" panose="05000000000000000000" pitchFamily="2" charset="2"/>
                        <a:buChar char="§"/>
                      </a:pPr>
                      <a:r>
                        <a:rPr lang="vi-VN" sz="2800" dirty="0" smtClean="0">
                          <a:solidFill>
                            <a:srgbClr val="FF0000"/>
                          </a:solidFill>
                          <a:latin typeface="Arial" pitchFamily="34" charset="0"/>
                          <a:cs typeface="Arial" pitchFamily="34" charset="0"/>
                        </a:rPr>
                        <a:t>Mục</a:t>
                      </a:r>
                      <a:r>
                        <a:rPr lang="vi-VN" sz="2800" baseline="0" dirty="0" smtClean="0">
                          <a:solidFill>
                            <a:srgbClr val="FF0000"/>
                          </a:solidFill>
                          <a:latin typeface="Arial" pitchFamily="34" charset="0"/>
                          <a:cs typeface="Arial" pitchFamily="34" charset="0"/>
                        </a:rPr>
                        <a:t> đích: </a:t>
                      </a:r>
                      <a:endParaRPr lang="en-US" sz="2800" dirty="0" smtClean="0">
                        <a:solidFill>
                          <a:srgbClr val="FF0000"/>
                        </a:solidFill>
                        <a:latin typeface="Arial" pitchFamily="34" charset="0"/>
                        <a:cs typeface="Arial" pitchFamily="34" charset="0"/>
                      </a:endParaRPr>
                    </a:p>
                    <a:p>
                      <a:pPr marL="1600200" lvl="1" indent="-1143000">
                        <a:lnSpc>
                          <a:spcPct val="150000"/>
                        </a:lnSpc>
                        <a:spcBef>
                          <a:spcPts val="0"/>
                        </a:spcBef>
                        <a:buFont typeface="Wingdings" panose="05000000000000000000" pitchFamily="2" charset="2"/>
                        <a:buChar char="ü"/>
                      </a:pPr>
                      <a:r>
                        <a:rPr lang="vi-VN" sz="2800" dirty="0" smtClean="0">
                          <a:solidFill>
                            <a:srgbClr val="FF0000"/>
                          </a:solidFill>
                          <a:latin typeface="Arial" pitchFamily="34" charset="0"/>
                          <a:cs typeface="Arial" pitchFamily="34" charset="0"/>
                        </a:rPr>
                        <a:t>Dẫn</a:t>
                      </a:r>
                      <a:r>
                        <a:rPr lang="vi-VN" sz="2800" baseline="0" dirty="0" smtClean="0">
                          <a:solidFill>
                            <a:srgbClr val="FF0000"/>
                          </a:solidFill>
                          <a:latin typeface="Arial" pitchFamily="34" charset="0"/>
                          <a:cs typeface="Arial" pitchFamily="34" charset="0"/>
                        </a:rPr>
                        <a:t> lưu nước tiểu ra ngoài</a:t>
                      </a:r>
                      <a:endParaRPr lang="en-US" sz="2800" dirty="0" smtClean="0">
                        <a:solidFill>
                          <a:srgbClr val="FF0000"/>
                        </a:solidFill>
                        <a:latin typeface="Arial" pitchFamily="34" charset="0"/>
                        <a:cs typeface="Arial" pitchFamily="34" charset="0"/>
                      </a:endParaRPr>
                    </a:p>
                    <a:p>
                      <a:pPr marL="1600200" lvl="1" indent="-1143000">
                        <a:lnSpc>
                          <a:spcPct val="150000"/>
                        </a:lnSpc>
                        <a:spcBef>
                          <a:spcPts val="0"/>
                        </a:spcBef>
                        <a:buFont typeface="Wingdings" panose="05000000000000000000" pitchFamily="2" charset="2"/>
                        <a:buChar char="ü"/>
                      </a:pPr>
                      <a:r>
                        <a:rPr lang="vi-VN" sz="2800" dirty="0" smtClean="0">
                          <a:solidFill>
                            <a:srgbClr val="FF0000"/>
                          </a:solidFill>
                          <a:latin typeface="Arial" pitchFamily="34" charset="0"/>
                          <a:cs typeface="Arial" pitchFamily="34" charset="0"/>
                        </a:rPr>
                        <a:t>Lấy</a:t>
                      </a:r>
                      <a:r>
                        <a:rPr lang="vi-VN" sz="2800" baseline="0" dirty="0" smtClean="0">
                          <a:solidFill>
                            <a:srgbClr val="FF0000"/>
                          </a:solidFill>
                          <a:latin typeface="Arial" pitchFamily="34" charset="0"/>
                          <a:cs typeface="Arial" pitchFamily="34" charset="0"/>
                        </a:rPr>
                        <a:t> nước tiểu làm xét nghiệm</a:t>
                      </a:r>
                      <a:endParaRPr lang="en-US" sz="2800" dirty="0" smtClean="0">
                        <a:solidFill>
                          <a:srgbClr val="FF0000"/>
                        </a:solidFill>
                        <a:latin typeface="Arial" pitchFamily="34" charset="0"/>
                        <a:cs typeface="Arial" pitchFamily="34" charset="0"/>
                      </a:endParaRPr>
                    </a:p>
                    <a:p>
                      <a:endParaRPr lang="en-US" sz="400" dirty="0">
                        <a:solidFill>
                          <a:srgbClr val="0000FF"/>
                        </a:solidFill>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626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885950"/>
            <a:ext cx="8915400" cy="2038350"/>
          </a:xfrm>
        </p:spPr>
        <p:txBody>
          <a:bodyPr>
            <a:normAutofit/>
          </a:bodyPr>
          <a:lstStyle/>
          <a:p>
            <a:pPr>
              <a:lnSpc>
                <a:spcPct val="150000"/>
              </a:lnSpc>
              <a:spcBef>
                <a:spcPts val="0"/>
              </a:spcBef>
            </a:pPr>
            <a:r>
              <a:rPr lang="en-US" b="1" dirty="0" smtClean="0">
                <a:solidFill>
                  <a:srgbClr val="000099"/>
                </a:solidFill>
                <a:latin typeface="Arial" pitchFamily="34" charset="0"/>
                <a:cs typeface="Arial" pitchFamily="34" charset="0"/>
              </a:rPr>
              <a:t>KỸ THUẬT THÔNG TIỂU </a:t>
            </a:r>
          </a:p>
          <a:p>
            <a:pPr>
              <a:lnSpc>
                <a:spcPct val="150000"/>
              </a:lnSpc>
              <a:spcBef>
                <a:spcPts val="0"/>
              </a:spcBef>
            </a:pPr>
            <a:r>
              <a:rPr lang="en-US" b="1" dirty="0" smtClean="0">
                <a:solidFill>
                  <a:srgbClr val="000099"/>
                </a:solidFill>
                <a:latin typeface="Arial" pitchFamily="34" charset="0"/>
                <a:cs typeface="Arial" pitchFamily="34" charset="0"/>
              </a:rPr>
              <a:t>LẤY NƯỚC TIỂU LÀM XÉT NGHIỆM</a:t>
            </a:r>
          </a:p>
        </p:txBody>
      </p:sp>
      <p:sp>
        <p:nvSpPr>
          <p:cNvPr id="5" name="Slide Number Placeholder 4"/>
          <p:cNvSpPr>
            <a:spLocks noGrp="1"/>
          </p:cNvSpPr>
          <p:nvPr>
            <p:ph type="sldNum" sz="quarter" idx="12"/>
          </p:nvPr>
        </p:nvSpPr>
        <p:spPr/>
        <p:txBody>
          <a:bodyPr/>
          <a:lstStyle/>
          <a:p>
            <a:fld id="{4EAF65A9-22AB-466A-842E-C5BF9E56D958}" type="slidenum">
              <a:rPr lang="en-US" smtClean="0"/>
              <a:pPr/>
              <a:t>20</a:t>
            </a:fld>
            <a:endParaRPr lang="en-US"/>
          </a:p>
        </p:txBody>
      </p:sp>
      <p:sp>
        <p:nvSpPr>
          <p:cNvPr id="8"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ahoma" pitchFamily="34" charset="0"/>
                <a:ea typeface="Tahoma" pitchFamily="34" charset="0"/>
                <a:cs typeface="Tahoma" pitchFamily="34" charset="0"/>
              </a:rPr>
              <a:t>VIDEO</a:t>
            </a:r>
            <a:endParaRPr lang="en-US" sz="2800" b="1" dirty="0">
              <a:solidFill>
                <a:schemeClr val="bg1"/>
              </a:solidFill>
              <a:latin typeface="Tahoma" pitchFamily="34" charset="0"/>
              <a:ea typeface="Tahoma" pitchFamily="34" charset="0"/>
              <a:cs typeface="Tahoma" pitchFamily="34" charset="0"/>
            </a:endParaRPr>
          </a:p>
        </p:txBody>
      </p:sp>
      <p:pic>
        <p:nvPicPr>
          <p:cNvPr id="9" name="Picture 2" descr="C:\Users\VN-Pro\Desktop\Quy chuan Logo Cao Dang y Bach Mai_nho.jpg"/>
          <p:cNvPicPr>
            <a:picLocks noChangeAspect="1" noChangeArrowheads="1"/>
          </p:cNvPicPr>
          <p:nvPr/>
        </p:nvPicPr>
        <p:blipFill>
          <a:blip r:embed="rId2"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descr="D:\ảnh\LOGO bachmai.jpg"/>
          <p:cNvPicPr>
            <a:picLocks noChangeAspect="1" noChangeArrowheads="1"/>
          </p:cNvPicPr>
          <p:nvPr/>
        </p:nvPicPr>
        <p:blipFill>
          <a:blip r:embed="rId3"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02563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9237" y="1733550"/>
            <a:ext cx="8991600" cy="1558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spcBef>
                <a:spcPts val="0"/>
              </a:spcBef>
              <a:tabLst>
                <a:tab pos="228600" algn="l"/>
              </a:tabLst>
            </a:pPr>
            <a:r>
              <a:rPr lang="vi-VN" sz="2800" b="1" dirty="0">
                <a:solidFill>
                  <a:srgbClr val="FF0000"/>
                </a:solidFill>
                <a:cs typeface="Arial" pitchFamily="34" charset="0"/>
              </a:rPr>
              <a:t>Câu hỏi </a:t>
            </a:r>
            <a:r>
              <a:rPr lang="vi-VN" sz="2800" b="1" dirty="0" smtClean="0">
                <a:solidFill>
                  <a:srgbClr val="FF0000"/>
                </a:solidFill>
                <a:cs typeface="Arial" pitchFamily="34" charset="0"/>
              </a:rPr>
              <a:t>4: </a:t>
            </a:r>
            <a:r>
              <a:rPr lang="en-US" sz="2800" b="1" dirty="0" err="1" smtClean="0">
                <a:solidFill>
                  <a:srgbClr val="000099"/>
                </a:solidFill>
                <a:latin typeface="Arial" pitchFamily="34" charset="0"/>
                <a:cs typeface="Arial" pitchFamily="34" charset="0"/>
              </a:rPr>
              <a:t>Trình</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bày</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các</a:t>
            </a:r>
            <a:r>
              <a:rPr lang="en-US" sz="2800" b="1" dirty="0" smtClean="0">
                <a:solidFill>
                  <a:srgbClr val="000099"/>
                </a:solidFill>
                <a:latin typeface="Arial" pitchFamily="34" charset="0"/>
                <a:cs typeface="Arial" pitchFamily="34" charset="0"/>
              </a:rPr>
              <a:t> tai </a:t>
            </a:r>
            <a:r>
              <a:rPr lang="en-US" sz="2800" b="1" dirty="0" err="1" smtClean="0">
                <a:solidFill>
                  <a:srgbClr val="000099"/>
                </a:solidFill>
                <a:latin typeface="Arial" pitchFamily="34" charset="0"/>
                <a:cs typeface="Arial" pitchFamily="34" charset="0"/>
              </a:rPr>
              <a:t>biến</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của</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kỹ</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thuật</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đặt</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thông</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tiểu</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lấy</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nước</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tiểu</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làm</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xét</a:t>
            </a:r>
            <a:r>
              <a:rPr lang="en-US" sz="2800" b="1" dirty="0" smtClean="0">
                <a:solidFill>
                  <a:srgbClr val="000099"/>
                </a:solidFill>
                <a:latin typeface="Arial" pitchFamily="34" charset="0"/>
                <a:cs typeface="Arial" pitchFamily="34" charset="0"/>
              </a:rPr>
              <a:t> </a:t>
            </a:r>
            <a:r>
              <a:rPr lang="en-US" sz="2800" b="1" dirty="0" err="1" smtClean="0">
                <a:solidFill>
                  <a:srgbClr val="000099"/>
                </a:solidFill>
                <a:latin typeface="Arial" pitchFamily="34" charset="0"/>
                <a:cs typeface="Arial" pitchFamily="34" charset="0"/>
              </a:rPr>
              <a:t>nghiệm</a:t>
            </a:r>
            <a:r>
              <a:rPr lang="en-US" sz="2800" b="1" dirty="0" smtClean="0">
                <a:solidFill>
                  <a:srgbClr val="000099"/>
                </a:solidFill>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21</a:t>
            </a:fld>
            <a:endParaRPr lang="en-US">
              <a:solidFill>
                <a:prstClr val="black">
                  <a:tint val="75000"/>
                </a:prstClr>
              </a:solidFill>
            </a:endParaRPr>
          </a:p>
        </p:txBody>
      </p:sp>
      <p:sp>
        <p:nvSpPr>
          <p:cNvPr id="8"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bg1"/>
                </a:solidFill>
                <a:latin typeface="Tahoma" pitchFamily="34" charset="0"/>
                <a:ea typeface="Tahoma" pitchFamily="34" charset="0"/>
                <a:cs typeface="Tahoma" pitchFamily="34" charset="0"/>
              </a:rPr>
              <a:t>6</a:t>
            </a:r>
            <a:r>
              <a:rPr lang="en-US" sz="2800" b="1" dirty="0" smtClean="0">
                <a:solidFill>
                  <a:schemeClr val="bg1"/>
                </a:solidFill>
                <a:latin typeface="Tahoma" pitchFamily="34" charset="0"/>
                <a:ea typeface="Tahoma" pitchFamily="34" charset="0"/>
                <a:cs typeface="Tahoma" pitchFamily="34" charset="0"/>
              </a:rPr>
              <a:t>.TAI BIẾN, NGUYÊN NHÂN VÀ DỰ PHÒNG</a:t>
            </a:r>
            <a:endParaRPr lang="en-US" sz="2800" b="1" dirty="0">
              <a:solidFill>
                <a:schemeClr val="bg1"/>
              </a:solidFill>
              <a:latin typeface="Tahoma" pitchFamily="34" charset="0"/>
              <a:ea typeface="Tahoma" pitchFamily="34" charset="0"/>
              <a:cs typeface="Tahoma" pitchFamily="34" charset="0"/>
            </a:endParaRPr>
          </a:p>
        </p:txBody>
      </p:sp>
      <p:pic>
        <p:nvPicPr>
          <p:cNvPr id="9"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011389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AF65A9-22AB-466A-842E-C5BF9E56D958}" type="slidenum">
              <a:rPr lang="en-US" smtClean="0">
                <a:solidFill>
                  <a:prstClr val="black">
                    <a:tint val="75000"/>
                  </a:prstClr>
                </a:solidFill>
              </a:rPr>
              <a:pPr/>
              <a:t>22</a:t>
            </a:fld>
            <a:endParaRPr lang="en-US">
              <a:solidFill>
                <a:prstClr val="black">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87005883"/>
              </p:ext>
            </p:extLst>
          </p:nvPr>
        </p:nvGraphicFramePr>
        <p:xfrm>
          <a:off x="107728" y="699542"/>
          <a:ext cx="8928768" cy="4443958"/>
        </p:xfrm>
        <a:graphic>
          <a:graphicData uri="http://schemas.openxmlformats.org/drawingml/2006/table">
            <a:tbl>
              <a:tblPr firstRow="1" bandRow="1">
                <a:tableStyleId>{5C22544A-7EE6-4342-B048-85BDC9FD1C3A}</a:tableStyleId>
              </a:tblPr>
              <a:tblGrid>
                <a:gridCol w="1399456">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4648992">
                  <a:extLst>
                    <a:ext uri="{9D8B030D-6E8A-4147-A177-3AD203B41FA5}">
                      <a16:colId xmlns:a16="http://schemas.microsoft.com/office/drawing/2014/main" val="20002"/>
                    </a:ext>
                  </a:extLst>
                </a:gridCol>
              </a:tblGrid>
              <a:tr h="483208">
                <a:tc>
                  <a:txBody>
                    <a:bodyPr/>
                    <a:lstStyle/>
                    <a:p>
                      <a:pPr marL="0" indent="0" algn="ctr">
                        <a:lnSpc>
                          <a:spcPct val="100000"/>
                        </a:lnSpc>
                        <a:spcBef>
                          <a:spcPts val="0"/>
                        </a:spcBef>
                        <a:spcAft>
                          <a:spcPts val="0"/>
                        </a:spcAft>
                      </a:pPr>
                      <a:r>
                        <a:rPr lang="en-US" sz="1700" dirty="0" smtClean="0">
                          <a:latin typeface="Arial" pitchFamily="34" charset="0"/>
                          <a:cs typeface="Arial" pitchFamily="34" charset="0"/>
                        </a:rPr>
                        <a:t>TAI</a:t>
                      </a:r>
                      <a:r>
                        <a:rPr lang="en-US" sz="1700" baseline="0" dirty="0" smtClean="0">
                          <a:latin typeface="Arial" pitchFamily="34" charset="0"/>
                          <a:cs typeface="Arial" pitchFamily="34" charset="0"/>
                        </a:rPr>
                        <a:t> BIẾN</a:t>
                      </a:r>
                    </a:p>
                  </a:txBody>
                  <a:tcPr anchor="ctr"/>
                </a:tc>
                <a:tc>
                  <a:txBody>
                    <a:bodyPr/>
                    <a:lstStyle/>
                    <a:p>
                      <a:pPr marL="0" indent="0" algn="ctr">
                        <a:lnSpc>
                          <a:spcPct val="100000"/>
                        </a:lnSpc>
                        <a:spcBef>
                          <a:spcPts val="0"/>
                        </a:spcBef>
                        <a:spcAft>
                          <a:spcPts val="0"/>
                        </a:spcAft>
                      </a:pPr>
                      <a:r>
                        <a:rPr lang="en-US" sz="1700" dirty="0" smtClean="0">
                          <a:latin typeface="Arial" pitchFamily="34" charset="0"/>
                          <a:cs typeface="Arial" pitchFamily="34" charset="0"/>
                        </a:rPr>
                        <a:t>NGUYÊN</a:t>
                      </a:r>
                      <a:r>
                        <a:rPr lang="en-US" sz="1700" baseline="0" dirty="0" smtClean="0">
                          <a:latin typeface="Arial" pitchFamily="34" charset="0"/>
                          <a:cs typeface="Arial" pitchFamily="34" charset="0"/>
                        </a:rPr>
                        <a:t> NHÂN</a:t>
                      </a:r>
                      <a:endParaRPr lang="en-US" sz="1700" dirty="0">
                        <a:latin typeface="Arial" pitchFamily="34" charset="0"/>
                        <a:cs typeface="Arial" pitchFamily="34" charset="0"/>
                      </a:endParaRPr>
                    </a:p>
                  </a:txBody>
                  <a:tcPr anchor="ctr"/>
                </a:tc>
                <a:tc>
                  <a:txBody>
                    <a:bodyPr/>
                    <a:lstStyle/>
                    <a:p>
                      <a:pPr marL="0" indent="0" algn="ctr">
                        <a:lnSpc>
                          <a:spcPct val="100000"/>
                        </a:lnSpc>
                        <a:spcBef>
                          <a:spcPts val="0"/>
                        </a:spcBef>
                        <a:spcAft>
                          <a:spcPts val="0"/>
                        </a:spcAft>
                      </a:pPr>
                      <a:r>
                        <a:rPr lang="en-US" sz="1700" baseline="0" dirty="0" smtClean="0">
                          <a:latin typeface="Arial" pitchFamily="34" charset="0"/>
                          <a:cs typeface="Arial" pitchFamily="34" charset="0"/>
                        </a:rPr>
                        <a:t>DỰ PHÒNG</a:t>
                      </a:r>
                      <a:endParaRPr lang="en-US" sz="1700" dirty="0">
                        <a:latin typeface="Arial" pitchFamily="34" charset="0"/>
                        <a:cs typeface="Arial" pitchFamily="34" charset="0"/>
                      </a:endParaRPr>
                    </a:p>
                  </a:txBody>
                  <a:tcPr anchor="ctr"/>
                </a:tc>
                <a:extLst>
                  <a:ext uri="{0D108BD9-81ED-4DB2-BD59-A6C34878D82A}">
                    <a16:rowId xmlns:a16="http://schemas.microsoft.com/office/drawing/2014/main" val="10000"/>
                  </a:ext>
                </a:extLst>
              </a:tr>
              <a:tr h="1510426">
                <a:tc>
                  <a:txBody>
                    <a:bodyPr/>
                    <a:lstStyle/>
                    <a:p>
                      <a:pPr marL="0" indent="0" algn="ctr" defTabSz="914400" rtl="0" eaLnBrk="1" latinLnBrk="0" hangingPunct="1">
                        <a:lnSpc>
                          <a:spcPct val="100000"/>
                        </a:lnSpc>
                        <a:spcBef>
                          <a:spcPts val="0"/>
                        </a:spcBef>
                        <a:spcAft>
                          <a:spcPts val="0"/>
                        </a:spcAft>
                      </a:pPr>
                      <a:r>
                        <a:rPr lang="en-US" sz="1700" b="1" i="0" kern="1200" dirty="0" smtClean="0">
                          <a:solidFill>
                            <a:srgbClr val="0000FF"/>
                          </a:solidFill>
                          <a:latin typeface="Arial" pitchFamily="34" charset="0"/>
                          <a:ea typeface="Tahoma" pitchFamily="34" charset="0"/>
                          <a:cs typeface="Arial" pitchFamily="34" charset="0"/>
                        </a:rPr>
                        <a:t>1</a:t>
                      </a:r>
                      <a:r>
                        <a:rPr lang="en-US" sz="1700" b="1" kern="1200" dirty="0" smtClean="0">
                          <a:solidFill>
                            <a:srgbClr val="0000FF"/>
                          </a:solidFill>
                          <a:latin typeface="Arial" pitchFamily="34" charset="0"/>
                          <a:ea typeface="Tahoma" pitchFamily="34" charset="0"/>
                          <a:cs typeface="Arial" pitchFamily="34" charset="0"/>
                        </a:rPr>
                        <a:t>. </a:t>
                      </a:r>
                      <a:r>
                        <a:rPr lang="en-US" sz="1700" b="1" i="0" kern="1200" dirty="0" err="1" smtClean="0">
                          <a:solidFill>
                            <a:srgbClr val="0000FF"/>
                          </a:solidFill>
                          <a:latin typeface="Arial" pitchFamily="34" charset="0"/>
                          <a:ea typeface="Tahoma" pitchFamily="34" charset="0"/>
                          <a:cs typeface="Arial" pitchFamily="34" charset="0"/>
                        </a:rPr>
                        <a:t>Nhiễm</a:t>
                      </a:r>
                      <a:r>
                        <a:rPr lang="en-US" sz="1700" b="1" i="0" kern="1200" baseline="0" dirty="0" smtClean="0">
                          <a:solidFill>
                            <a:srgbClr val="0000FF"/>
                          </a:solidFill>
                          <a:latin typeface="Arial" pitchFamily="34" charset="0"/>
                          <a:ea typeface="Tahoma" pitchFamily="34" charset="0"/>
                          <a:cs typeface="Arial" pitchFamily="34" charset="0"/>
                        </a:rPr>
                        <a:t> </a:t>
                      </a:r>
                      <a:r>
                        <a:rPr lang="en-US" sz="1700" b="1" i="0" kern="1200" baseline="0" dirty="0" err="1" smtClean="0">
                          <a:solidFill>
                            <a:srgbClr val="0000FF"/>
                          </a:solidFill>
                          <a:latin typeface="Arial" pitchFamily="34" charset="0"/>
                          <a:ea typeface="Tahoma" pitchFamily="34" charset="0"/>
                          <a:cs typeface="Arial" pitchFamily="34" charset="0"/>
                        </a:rPr>
                        <a:t>khuẩn</a:t>
                      </a:r>
                      <a:r>
                        <a:rPr lang="en-US" sz="1700" b="1" i="0" kern="1200" baseline="0" dirty="0" smtClean="0">
                          <a:solidFill>
                            <a:srgbClr val="0000FF"/>
                          </a:solidFill>
                          <a:latin typeface="Arial" pitchFamily="34" charset="0"/>
                          <a:ea typeface="Tahoma" pitchFamily="34" charset="0"/>
                          <a:cs typeface="Arial" pitchFamily="34" charset="0"/>
                        </a:rPr>
                        <a:t> </a:t>
                      </a:r>
                      <a:r>
                        <a:rPr lang="en-US" sz="1700" b="1" i="0" kern="1200" baseline="0" dirty="0" err="1" smtClean="0">
                          <a:solidFill>
                            <a:srgbClr val="0000FF"/>
                          </a:solidFill>
                          <a:latin typeface="Arial" pitchFamily="34" charset="0"/>
                          <a:ea typeface="Tahoma" pitchFamily="34" charset="0"/>
                          <a:cs typeface="Arial" pitchFamily="34" charset="0"/>
                        </a:rPr>
                        <a:t>tiết</a:t>
                      </a:r>
                      <a:r>
                        <a:rPr lang="en-US" sz="1700" b="1" i="0" kern="1200" baseline="0" dirty="0" smtClean="0">
                          <a:solidFill>
                            <a:srgbClr val="0000FF"/>
                          </a:solidFill>
                          <a:latin typeface="Arial" pitchFamily="34" charset="0"/>
                          <a:ea typeface="Tahoma" pitchFamily="34" charset="0"/>
                          <a:cs typeface="Arial" pitchFamily="34" charset="0"/>
                        </a:rPr>
                        <a:t> </a:t>
                      </a:r>
                      <a:r>
                        <a:rPr lang="en-US" sz="1700" b="1" i="0" kern="1200" baseline="0" dirty="0" err="1" smtClean="0">
                          <a:solidFill>
                            <a:srgbClr val="0000FF"/>
                          </a:solidFill>
                          <a:latin typeface="Arial" pitchFamily="34" charset="0"/>
                          <a:ea typeface="Tahoma" pitchFamily="34" charset="0"/>
                          <a:cs typeface="Arial" pitchFamily="34" charset="0"/>
                        </a:rPr>
                        <a:t>niệu</a:t>
                      </a:r>
                      <a:r>
                        <a:rPr lang="en-US" sz="1700" b="1" i="0" kern="1200" baseline="0" dirty="0" smtClean="0">
                          <a:solidFill>
                            <a:srgbClr val="0000FF"/>
                          </a:solidFill>
                          <a:latin typeface="Arial" pitchFamily="34" charset="0"/>
                          <a:ea typeface="Tahoma" pitchFamily="34" charset="0"/>
                          <a:cs typeface="Arial" pitchFamily="34" charset="0"/>
                        </a:rPr>
                        <a:t> </a:t>
                      </a:r>
                      <a:endParaRPr lang="en-US" sz="1700" b="1" i="0" kern="1200" dirty="0" smtClean="0">
                        <a:solidFill>
                          <a:srgbClr val="0000FF"/>
                        </a:solidFill>
                        <a:latin typeface="Arial" pitchFamily="34" charset="0"/>
                        <a:ea typeface="Tahoma" pitchFamily="34" charset="0"/>
                        <a:cs typeface="Arial" pitchFamily="34" charset="0"/>
                      </a:endParaRPr>
                    </a:p>
                  </a:txBody>
                  <a:tcPr anchor="ctr"/>
                </a:tc>
                <a:tc>
                  <a:txBody>
                    <a:bodyPr/>
                    <a:lstStyle/>
                    <a:p>
                      <a:pPr marL="0" indent="0" algn="l">
                        <a:lnSpc>
                          <a:spcPct val="100000"/>
                        </a:lnSpc>
                        <a:spcBef>
                          <a:spcPts val="0"/>
                        </a:spcBef>
                        <a:spcAft>
                          <a:spcPts val="0"/>
                        </a:spcAft>
                        <a:buFont typeface="Wingdings" pitchFamily="2" charset="2"/>
                        <a:buChar char="ü"/>
                      </a:pPr>
                      <a:r>
                        <a:rPr lang="en-US" sz="1700" b="1" kern="1200" smtClean="0">
                          <a:solidFill>
                            <a:srgbClr val="0000FF"/>
                          </a:solidFill>
                          <a:latin typeface="Arial" pitchFamily="34" charset="0"/>
                          <a:ea typeface="Tahoma" pitchFamily="34" charset="0"/>
                          <a:cs typeface="Arial" pitchFamily="34" charset="0"/>
                        </a:rPr>
                        <a:t>KT </a:t>
                      </a:r>
                      <a:r>
                        <a:rPr lang="en-US" sz="1700" b="1" kern="1200" dirty="0" err="1" smtClean="0">
                          <a:solidFill>
                            <a:srgbClr val="0000FF"/>
                          </a:solidFill>
                          <a:latin typeface="Arial" pitchFamily="34" charset="0"/>
                          <a:ea typeface="Tahoma" pitchFamily="34" charset="0"/>
                          <a:cs typeface="Arial" pitchFamily="34" charset="0"/>
                        </a:rPr>
                        <a:t>đặt</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không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đảm</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err="1" smtClean="0">
                          <a:solidFill>
                            <a:srgbClr val="0000FF"/>
                          </a:solidFill>
                          <a:latin typeface="Arial" pitchFamily="34" charset="0"/>
                          <a:ea typeface="Tahoma" pitchFamily="34" charset="0"/>
                          <a:cs typeface="Arial" pitchFamily="34" charset="0"/>
                        </a:rPr>
                        <a:t>bảo</a:t>
                      </a:r>
                      <a:r>
                        <a:rPr lang="en-US" sz="1700" b="1" kern="1200" smtClean="0">
                          <a:solidFill>
                            <a:srgbClr val="0000FF"/>
                          </a:solidFill>
                          <a:latin typeface="Arial" pitchFamily="34" charset="0"/>
                          <a:ea typeface="Tahoma" pitchFamily="34" charset="0"/>
                          <a:cs typeface="Arial" pitchFamily="34" charset="0"/>
                        </a:rPr>
                        <a:t> vô khuẩn</a:t>
                      </a:r>
                      <a:endParaRPr lang="en-US" sz="1700" b="1" kern="1200" dirty="0" smtClean="0">
                        <a:solidFill>
                          <a:srgbClr val="0000FF"/>
                        </a:solidFill>
                        <a:latin typeface="Arial" pitchFamily="34" charset="0"/>
                        <a:ea typeface="Tahoma" pitchFamily="34" charset="0"/>
                        <a:cs typeface="Arial" pitchFamily="34" charset="0"/>
                      </a:endParaRPr>
                    </a:p>
                    <a:p>
                      <a:pPr marL="0" indent="0" algn="l">
                        <a:lnSpc>
                          <a:spcPct val="100000"/>
                        </a:lnSpc>
                        <a:spcBef>
                          <a:spcPts val="0"/>
                        </a:spcBef>
                        <a:spcAft>
                          <a:spcPts val="0"/>
                        </a:spcAft>
                        <a:buFont typeface="Wingdings" pitchFamily="2" charset="2"/>
                        <a:buChar char="ü"/>
                      </a:pPr>
                      <a:r>
                        <a:rPr lang="en-US" sz="1700" b="1" kern="1200" baseline="0" smtClean="0">
                          <a:solidFill>
                            <a:srgbClr val="0000FF"/>
                          </a:solidFill>
                          <a:latin typeface="Arial" pitchFamily="34" charset="0"/>
                          <a:ea typeface="Tahoma" pitchFamily="34" charset="0"/>
                          <a:cs typeface="Arial" pitchFamily="34" charset="0"/>
                        </a:rPr>
                        <a:t> </a:t>
                      </a:r>
                      <a:r>
                        <a:rPr lang="en-US" sz="1700" b="1" kern="1200" smtClean="0">
                          <a:solidFill>
                            <a:srgbClr val="0000FF"/>
                          </a:solidFill>
                          <a:latin typeface="Arial" pitchFamily="34" charset="0"/>
                          <a:ea typeface="Tahoma" pitchFamily="34" charset="0"/>
                          <a:cs typeface="Arial" pitchFamily="34" charset="0"/>
                        </a:rPr>
                        <a:t>Không </a:t>
                      </a:r>
                      <a:r>
                        <a:rPr lang="en-US" sz="1700" b="1" kern="1200" dirty="0" err="1" smtClean="0">
                          <a:solidFill>
                            <a:srgbClr val="0000FF"/>
                          </a:solidFill>
                          <a:latin typeface="Arial" pitchFamily="34" charset="0"/>
                          <a:ea typeface="Tahoma" pitchFamily="34" charset="0"/>
                          <a:cs typeface="Arial" pitchFamily="34" charset="0"/>
                        </a:rPr>
                        <a:t>vệ</a:t>
                      </a:r>
                      <a:r>
                        <a:rPr lang="en-US" sz="1700" b="1" kern="1200" dirty="0" smtClean="0">
                          <a:solidFill>
                            <a:srgbClr val="0000FF"/>
                          </a:solidFill>
                          <a:latin typeface="Arial" pitchFamily="34" charset="0"/>
                          <a:ea typeface="Tahoma" pitchFamily="34" charset="0"/>
                          <a:cs typeface="Arial" pitchFamily="34" charset="0"/>
                        </a:rPr>
                        <a:t> </a:t>
                      </a:r>
                      <a:r>
                        <a:rPr lang="en-US" sz="1700" b="1" kern="1200" err="1" smtClean="0">
                          <a:solidFill>
                            <a:srgbClr val="0000FF"/>
                          </a:solidFill>
                          <a:latin typeface="Arial" pitchFamily="34" charset="0"/>
                          <a:ea typeface="Tahoma" pitchFamily="34" charset="0"/>
                          <a:cs typeface="Arial" pitchFamily="34" charset="0"/>
                        </a:rPr>
                        <a:t>sinh</a:t>
                      </a:r>
                      <a:r>
                        <a:rPr lang="en-US" sz="1700" b="1" kern="1200" smtClean="0">
                          <a:solidFill>
                            <a:srgbClr val="0000FF"/>
                          </a:solidFill>
                          <a:latin typeface="Arial" pitchFamily="34" charset="0"/>
                          <a:ea typeface="Tahoma" pitchFamily="34" charset="0"/>
                          <a:cs typeface="Arial" pitchFamily="34" charset="0"/>
                        </a:rPr>
                        <a:t> BPSD</a:t>
                      </a:r>
                      <a:r>
                        <a:rPr lang="en-US" sz="1700" b="1" kern="1200" baseline="0" smtClean="0">
                          <a:solidFill>
                            <a:srgbClr val="0000FF"/>
                          </a:solidFill>
                          <a:latin typeface="Arial" pitchFamily="34" charset="0"/>
                          <a:ea typeface="Tahoma" pitchFamily="34" charset="0"/>
                          <a:cs typeface="Arial" pitchFamily="34" charset="0"/>
                        </a:rPr>
                        <a:t> </a:t>
                      </a:r>
                      <a:r>
                        <a:rPr lang="en-US" sz="1700" b="1" kern="1200" smtClean="0">
                          <a:solidFill>
                            <a:srgbClr val="0000FF"/>
                          </a:solidFill>
                          <a:latin typeface="Arial" pitchFamily="34" charset="0"/>
                          <a:ea typeface="Tahoma" pitchFamily="34" charset="0"/>
                          <a:cs typeface="Arial" pitchFamily="34" charset="0"/>
                        </a:rPr>
                        <a:t>trước khi </a:t>
                      </a:r>
                      <a:r>
                        <a:rPr lang="en-US" sz="1700" b="1" kern="1200" dirty="0" err="1" smtClean="0">
                          <a:solidFill>
                            <a:srgbClr val="0000FF"/>
                          </a:solidFill>
                          <a:latin typeface="Arial" pitchFamily="34" charset="0"/>
                          <a:ea typeface="Tahoma" pitchFamily="34" charset="0"/>
                          <a:cs typeface="Arial" pitchFamily="34" charset="0"/>
                        </a:rPr>
                        <a:t>đặt</a:t>
                      </a:r>
                      <a:r>
                        <a:rPr lang="en-US" sz="1700" b="1" kern="1200" dirty="0" smtClean="0">
                          <a:solidFill>
                            <a:srgbClr val="0000FF"/>
                          </a:solidFill>
                          <a:latin typeface="Arial" pitchFamily="34" charset="0"/>
                          <a:ea typeface="Tahoma" pitchFamily="34" charset="0"/>
                          <a:cs typeface="Arial" pitchFamily="34" charset="0"/>
                        </a:rPr>
                        <a:t> </a:t>
                      </a:r>
                    </a:p>
                  </a:txBody>
                  <a:tcPr/>
                </a:tc>
                <a:tc>
                  <a:txBody>
                    <a:bodyPr/>
                    <a:lstStyle/>
                    <a:p>
                      <a:pPr marL="0" indent="0" algn="l" defTabSz="914400" rtl="0" eaLnBrk="1" latinLnBrk="0" hangingPunct="1">
                        <a:lnSpc>
                          <a:spcPct val="100000"/>
                        </a:lnSpc>
                        <a:spcBef>
                          <a:spcPts val="0"/>
                        </a:spcBef>
                        <a:spcAft>
                          <a:spcPts val="0"/>
                        </a:spcAft>
                        <a:buFont typeface="Wingdings" pitchFamily="2" charset="2"/>
                        <a:buChar char="ü"/>
                      </a:pP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Áp</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dụng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đúng</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kỹ</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thuật</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vô</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khuẩn</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khi</a:t>
                      </a:r>
                      <a:endParaRPr lang="en-US" sz="1700" b="1" kern="1200" baseline="0" dirty="0" smtClean="0">
                        <a:solidFill>
                          <a:srgbClr val="0000FF"/>
                        </a:solidFill>
                        <a:latin typeface="Arial" pitchFamily="34" charset="0"/>
                        <a:ea typeface="Tahoma" pitchFamily="34" charset="0"/>
                        <a:cs typeface="Arial" pitchFamily="34" charset="0"/>
                      </a:endParaRPr>
                    </a:p>
                    <a:p>
                      <a:pPr marL="0" indent="0" algn="l" defTabSz="914400" rtl="0" eaLnBrk="1" latinLnBrk="0" hangingPunct="1">
                        <a:lnSpc>
                          <a:spcPct val="100000"/>
                        </a:lnSpc>
                        <a:spcBef>
                          <a:spcPts val="0"/>
                        </a:spcBef>
                        <a:spcAft>
                          <a:spcPts val="0"/>
                        </a:spcAft>
                        <a:buFont typeface="Wingdings" pitchFamily="2" charset="2"/>
                        <a:buNone/>
                      </a:pP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đặt</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thông</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tiểu</a:t>
                      </a:r>
                      <a:endParaRPr lang="en-US" sz="1700" b="1" kern="1200" baseline="0" dirty="0" smtClean="0">
                        <a:solidFill>
                          <a:srgbClr val="0000FF"/>
                        </a:solidFill>
                        <a:latin typeface="Arial" pitchFamily="34" charset="0"/>
                        <a:ea typeface="Tahoma" pitchFamily="34" charset="0"/>
                        <a:cs typeface="Arial" pitchFamily="34" charset="0"/>
                      </a:endParaRPr>
                    </a:p>
                    <a:p>
                      <a:pPr marL="0" indent="0" algn="l" defTabSz="914400" rtl="0" eaLnBrk="1" latinLnBrk="0" hangingPunct="1">
                        <a:lnSpc>
                          <a:spcPct val="100000"/>
                        </a:lnSpc>
                        <a:spcBef>
                          <a:spcPts val="0"/>
                        </a:spcBef>
                        <a:spcAft>
                          <a:spcPts val="0"/>
                        </a:spcAft>
                        <a:buFont typeface="Wingdings" pitchFamily="2" charset="2"/>
                        <a:buChar char="ü"/>
                      </a:pPr>
                      <a:r>
                        <a:rPr lang="en-US" sz="1700" b="1" kern="1200" dirty="0" err="1" smtClean="0">
                          <a:solidFill>
                            <a:srgbClr val="0000FF"/>
                          </a:solidFill>
                          <a:latin typeface="Arial" pitchFamily="34" charset="0"/>
                          <a:ea typeface="Tahoma" pitchFamily="34" charset="0"/>
                          <a:cs typeface="Arial" pitchFamily="34" charset="0"/>
                        </a:rPr>
                        <a:t>Vệ</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sinh</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bộ</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phận</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sinh</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baseline="0" dirty="0" err="1" smtClean="0">
                          <a:solidFill>
                            <a:srgbClr val="0000FF"/>
                          </a:solidFill>
                          <a:latin typeface="Arial" pitchFamily="34" charset="0"/>
                          <a:ea typeface="Tahoma" pitchFamily="34" charset="0"/>
                          <a:cs typeface="Arial" pitchFamily="34" charset="0"/>
                        </a:rPr>
                        <a:t>dục</a:t>
                      </a:r>
                      <a:endParaRPr lang="en-US" sz="1700" b="1" kern="1200" dirty="0" smtClean="0">
                        <a:solidFill>
                          <a:srgbClr val="0000FF"/>
                        </a:solidFill>
                        <a:latin typeface="Arial" pitchFamily="34" charset="0"/>
                        <a:ea typeface="Tahoma" pitchFamily="34" charset="0"/>
                        <a:cs typeface="Arial" pitchFamily="34" charset="0"/>
                      </a:endParaRPr>
                    </a:p>
                  </a:txBody>
                  <a:tcPr/>
                </a:tc>
                <a:extLst>
                  <a:ext uri="{0D108BD9-81ED-4DB2-BD59-A6C34878D82A}">
                    <a16:rowId xmlns:a16="http://schemas.microsoft.com/office/drawing/2014/main" val="10001"/>
                  </a:ext>
                </a:extLst>
              </a:tr>
              <a:tr h="1225162">
                <a:tc>
                  <a:txBody>
                    <a:bodyPr/>
                    <a:lstStyle/>
                    <a:p>
                      <a:pPr marL="0" indent="0" algn="ctr">
                        <a:lnSpc>
                          <a:spcPct val="100000"/>
                        </a:lnSpc>
                        <a:spcBef>
                          <a:spcPts val="0"/>
                        </a:spcBef>
                        <a:spcAft>
                          <a:spcPts val="0"/>
                        </a:spcAft>
                      </a:pPr>
                      <a:r>
                        <a:rPr lang="en-US" sz="1700" b="1" kern="1200" dirty="0" smtClean="0">
                          <a:solidFill>
                            <a:srgbClr val="0000FF"/>
                          </a:solidFill>
                          <a:latin typeface="Arial" pitchFamily="34" charset="0"/>
                          <a:ea typeface="Tahoma" pitchFamily="34" charset="0"/>
                          <a:cs typeface="Arial" pitchFamily="34" charset="0"/>
                        </a:rPr>
                        <a:t>2. </a:t>
                      </a:r>
                      <a:r>
                        <a:rPr lang="en-US" sz="1700" b="1" kern="1200" dirty="0" err="1" smtClean="0">
                          <a:solidFill>
                            <a:srgbClr val="0000FF"/>
                          </a:solidFill>
                          <a:latin typeface="Arial" pitchFamily="34" charset="0"/>
                          <a:ea typeface="Tahoma" pitchFamily="34" charset="0"/>
                          <a:cs typeface="Arial" pitchFamily="34" charset="0"/>
                        </a:rPr>
                        <a:t>Tổn</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thương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niêm</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mạc</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niệu</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đạo</a:t>
                      </a:r>
                      <a:endParaRPr lang="en-US" sz="1700" b="1" kern="1200" dirty="0" smtClean="0">
                        <a:solidFill>
                          <a:srgbClr val="0000FF"/>
                        </a:solidFill>
                        <a:latin typeface="Arial" pitchFamily="34" charset="0"/>
                        <a:ea typeface="Tahoma" pitchFamily="34" charset="0"/>
                        <a:cs typeface="Arial" pitchFamily="34" charset="0"/>
                      </a:endParaRPr>
                    </a:p>
                  </a:txBody>
                  <a:tcPr anchor="ctr">
                    <a:solidFill>
                      <a:schemeClr val="accent6">
                        <a:lumMod val="20000"/>
                        <a:lumOff val="80000"/>
                      </a:schemeClr>
                    </a:solidFill>
                  </a:tcPr>
                </a:tc>
                <a:tc>
                  <a:txBody>
                    <a:bodyPr/>
                    <a:lstStyle/>
                    <a:p>
                      <a:pPr marL="0" lvl="0" indent="0" algn="l" defTabSz="914400" rtl="0" eaLnBrk="1" latinLnBrk="0" hangingPunct="1">
                        <a:lnSpc>
                          <a:spcPct val="100000"/>
                        </a:lnSpc>
                        <a:spcBef>
                          <a:spcPts val="0"/>
                        </a:spcBef>
                        <a:spcAft>
                          <a:spcPts val="0"/>
                        </a:spcAft>
                        <a:buFont typeface="Wingdings" pitchFamily="2" charset="2"/>
                        <a:buChar char="ü"/>
                      </a:pP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Ống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thông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không</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đúng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kích</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cỡ</a:t>
                      </a:r>
                      <a:endParaRPr lang="en-US" sz="1700" b="1" kern="1200" dirty="0" smtClean="0">
                        <a:solidFill>
                          <a:srgbClr val="0000FF"/>
                        </a:solidFill>
                        <a:latin typeface="Arial" pitchFamily="34" charset="0"/>
                        <a:ea typeface="Tahoma" pitchFamily="34" charset="0"/>
                        <a:cs typeface="Arial" pitchFamily="34" charset="0"/>
                      </a:endParaRPr>
                    </a:p>
                    <a:p>
                      <a:pPr marL="0" lvl="0" indent="0" algn="l" defTabSz="914400" rtl="0" eaLnBrk="1" latinLnBrk="0" hangingPunct="1">
                        <a:lnSpc>
                          <a:spcPct val="100000"/>
                        </a:lnSpc>
                        <a:spcBef>
                          <a:spcPts val="0"/>
                        </a:spcBef>
                        <a:spcAft>
                          <a:spcPts val="0"/>
                        </a:spcAft>
                        <a:buFont typeface="Wingdings" pitchFamily="2" charset="2"/>
                        <a:buChar char="ü"/>
                      </a:pP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Động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tác</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đặt</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thô</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bạo</a:t>
                      </a:r>
                      <a:endParaRPr lang="en-US" sz="1700" b="1" kern="1200" dirty="0">
                        <a:solidFill>
                          <a:srgbClr val="0000FF"/>
                        </a:solidFill>
                        <a:latin typeface="Arial" pitchFamily="34" charset="0"/>
                        <a:ea typeface="Tahoma" pitchFamily="34" charset="0"/>
                        <a:cs typeface="Arial" pitchFamily="34" charset="0"/>
                      </a:endParaRPr>
                    </a:p>
                  </a:txBody>
                  <a:tcPr>
                    <a:solidFill>
                      <a:schemeClr val="accent6">
                        <a:lumMod val="20000"/>
                        <a:lumOff val="80000"/>
                      </a:schemeClr>
                    </a:solidFill>
                  </a:tcPr>
                </a:tc>
                <a:tc>
                  <a:txBody>
                    <a:bodyPr/>
                    <a:lstStyle/>
                    <a:p>
                      <a:pPr marL="0" indent="0" algn="l">
                        <a:lnSpc>
                          <a:spcPct val="100000"/>
                        </a:lnSpc>
                        <a:spcBef>
                          <a:spcPts val="0"/>
                        </a:spcBef>
                        <a:spcAft>
                          <a:spcPts val="0"/>
                        </a:spcAft>
                        <a:buFont typeface="Wingdings" pitchFamily="2" charset="2"/>
                        <a:buChar char="ü"/>
                        <a:tabLst>
                          <a:tab pos="90488" algn="l"/>
                        </a:tabLst>
                      </a:pPr>
                      <a:r>
                        <a:rPr lang="en-US" sz="1700" b="1" kern="1200" dirty="0" err="1" smtClean="0">
                          <a:solidFill>
                            <a:srgbClr val="0000FF"/>
                          </a:solidFill>
                          <a:latin typeface="Arial" pitchFamily="34" charset="0"/>
                          <a:ea typeface="Tahoma" pitchFamily="34" charset="0"/>
                          <a:cs typeface="Arial" pitchFamily="34" charset="0"/>
                        </a:rPr>
                        <a:t>Kích</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cỡ</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phải</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phù</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hợp</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với</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từng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lứa</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tuổi</a:t>
                      </a:r>
                      <a:endParaRPr lang="en-US" sz="1700" b="1" kern="1200" dirty="0" smtClean="0">
                        <a:solidFill>
                          <a:srgbClr val="0000FF"/>
                        </a:solidFill>
                        <a:latin typeface="Arial" pitchFamily="34" charset="0"/>
                        <a:ea typeface="Tahoma" pitchFamily="34" charset="0"/>
                        <a:cs typeface="Arial" pitchFamily="34" charset="0"/>
                      </a:endParaRPr>
                    </a:p>
                    <a:p>
                      <a:pPr marL="0" indent="0" algn="l">
                        <a:lnSpc>
                          <a:spcPct val="100000"/>
                        </a:lnSpc>
                        <a:spcBef>
                          <a:spcPts val="0"/>
                        </a:spcBef>
                        <a:spcAft>
                          <a:spcPts val="0"/>
                        </a:spcAft>
                        <a:buFont typeface="Wingdings" pitchFamily="2" charset="2"/>
                        <a:buChar char="ü"/>
                        <a:tabLst>
                          <a:tab pos="90488" algn="l"/>
                        </a:tabLst>
                      </a:pPr>
                      <a:r>
                        <a:rPr lang="en-US" sz="1700" b="1" kern="1200" dirty="0" err="1" smtClean="0">
                          <a:solidFill>
                            <a:srgbClr val="0000FF"/>
                          </a:solidFill>
                          <a:latin typeface="Arial" pitchFamily="34" charset="0"/>
                          <a:ea typeface="Tahoma" pitchFamily="34" charset="0"/>
                          <a:cs typeface="Arial" pitchFamily="34" charset="0"/>
                        </a:rPr>
                        <a:t>Thao</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tác</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nhẹ</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nhàng</a:t>
                      </a:r>
                      <a:endParaRPr lang="en-US" sz="1700" b="1" kern="1200" dirty="0" smtClean="0">
                        <a:solidFill>
                          <a:srgbClr val="0000FF"/>
                        </a:solidFill>
                        <a:latin typeface="Arial" pitchFamily="34" charset="0"/>
                        <a:ea typeface="Tahoma" pitchFamily="34" charset="0"/>
                        <a:cs typeface="Arial" pitchFamily="34" charset="0"/>
                      </a:endParaRPr>
                    </a:p>
                  </a:txBody>
                  <a:tcPr>
                    <a:solidFill>
                      <a:schemeClr val="accent6">
                        <a:lumMod val="20000"/>
                        <a:lumOff val="80000"/>
                      </a:schemeClr>
                    </a:solidFill>
                  </a:tcPr>
                </a:tc>
                <a:extLst>
                  <a:ext uri="{0D108BD9-81ED-4DB2-BD59-A6C34878D82A}">
                    <a16:rowId xmlns:a16="http://schemas.microsoft.com/office/drawing/2014/main" val="10002"/>
                  </a:ext>
                </a:extLst>
              </a:tr>
              <a:tr h="1225162">
                <a:tc>
                  <a:txBody>
                    <a:bodyPr/>
                    <a:lstStyle/>
                    <a:p>
                      <a:pPr marL="0" indent="0" algn="ctr" defTabSz="914400" rtl="0" eaLnBrk="1" latinLnBrk="0" hangingPunct="1">
                        <a:lnSpc>
                          <a:spcPct val="100000"/>
                        </a:lnSpc>
                        <a:spcBef>
                          <a:spcPts val="0"/>
                        </a:spcBef>
                        <a:spcAft>
                          <a:spcPts val="0"/>
                        </a:spcAft>
                      </a:pPr>
                      <a:r>
                        <a:rPr lang="en-US" sz="1700" b="1" kern="1200" dirty="0" smtClean="0">
                          <a:solidFill>
                            <a:srgbClr val="0000FF"/>
                          </a:solidFill>
                          <a:latin typeface="Arial" pitchFamily="34" charset="0"/>
                          <a:ea typeface="Tahoma" pitchFamily="34" charset="0"/>
                          <a:cs typeface="Arial" pitchFamily="34" charset="0"/>
                        </a:rPr>
                        <a:t>3. </a:t>
                      </a:r>
                      <a:r>
                        <a:rPr lang="en-US" sz="1700" b="1" kern="1200" dirty="0" err="1" smtClean="0">
                          <a:solidFill>
                            <a:srgbClr val="0000FF"/>
                          </a:solidFill>
                          <a:latin typeface="Arial" pitchFamily="34" charset="0"/>
                          <a:ea typeface="Tahoma" pitchFamily="34" charset="0"/>
                          <a:cs typeface="Arial" pitchFamily="34" charset="0"/>
                        </a:rPr>
                        <a:t>Xuất</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huyết</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bàng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quang</a:t>
                      </a:r>
                      <a:endParaRPr lang="en-US" sz="1700" b="1" kern="1200" dirty="0" smtClean="0">
                        <a:solidFill>
                          <a:srgbClr val="0000FF"/>
                        </a:solidFill>
                        <a:latin typeface="Arial" pitchFamily="34" charset="0"/>
                        <a:ea typeface="Tahoma" pitchFamily="34" charset="0"/>
                        <a:cs typeface="Arial" pitchFamily="34" charset="0"/>
                      </a:endParaRPr>
                    </a:p>
                  </a:txBody>
                  <a:tcPr anchor="ctr"/>
                </a:tc>
                <a:tc>
                  <a:txBody>
                    <a:bodyPr/>
                    <a:lstStyle/>
                    <a:p>
                      <a:pPr marL="0" lvl="0" indent="0" algn="l" defTabSz="914400" rtl="0" eaLnBrk="1" latinLnBrk="0" hangingPunct="1">
                        <a:lnSpc>
                          <a:spcPct val="100000"/>
                        </a:lnSpc>
                        <a:spcBef>
                          <a:spcPts val="0"/>
                        </a:spcBef>
                        <a:spcAft>
                          <a:spcPts val="0"/>
                        </a:spcAft>
                        <a:buFont typeface="Wingdings" pitchFamily="2" charset="2"/>
                        <a:buChar char="ü"/>
                      </a:pPr>
                      <a:r>
                        <a:rPr lang="en-US" sz="1700" b="1" kern="1200" dirty="0" err="1" smtClean="0">
                          <a:solidFill>
                            <a:srgbClr val="0000FF"/>
                          </a:solidFill>
                          <a:latin typeface="Arial" pitchFamily="34" charset="0"/>
                          <a:ea typeface="Tahoma" pitchFamily="34" charset="0"/>
                          <a:cs typeface="Arial" pitchFamily="34" charset="0"/>
                        </a:rPr>
                        <a:t>Giảm</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áp</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xuất</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đột</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ngột</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bàng</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quang</a:t>
                      </a:r>
                      <a:endParaRPr lang="en-US" sz="1700" b="1" kern="1200" dirty="0">
                        <a:solidFill>
                          <a:srgbClr val="0000FF"/>
                        </a:solidFill>
                        <a:latin typeface="Arial" pitchFamily="34" charset="0"/>
                        <a:ea typeface="Tahoma" pitchFamily="34" charset="0"/>
                        <a:cs typeface="Arial" pitchFamily="34" charset="0"/>
                      </a:endParaRPr>
                    </a:p>
                  </a:txBody>
                  <a:tcPr/>
                </a:tc>
                <a:tc>
                  <a:txBody>
                    <a:bodyPr/>
                    <a:lstStyle/>
                    <a:p>
                      <a:pPr marL="0" indent="0" algn="l" defTabSz="914400" rtl="0" eaLnBrk="1" latinLnBrk="0" hangingPunct="1">
                        <a:lnSpc>
                          <a:spcPct val="100000"/>
                        </a:lnSpc>
                        <a:spcBef>
                          <a:spcPts val="0"/>
                        </a:spcBef>
                        <a:spcAft>
                          <a:spcPts val="0"/>
                        </a:spcAft>
                        <a:buFont typeface="Wingdings" pitchFamily="2" charset="2"/>
                        <a:buChar char="ü"/>
                      </a:pP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Tránh</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làm</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giảm</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áp</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lực</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đột</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ngột</a:t>
                      </a: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trong</a:t>
                      </a:r>
                      <a:endParaRPr lang="en-US" sz="1700" b="1" kern="1200" dirty="0" smtClean="0">
                        <a:solidFill>
                          <a:srgbClr val="0000FF"/>
                        </a:solidFill>
                        <a:latin typeface="Arial" pitchFamily="34" charset="0"/>
                        <a:ea typeface="Tahoma" pitchFamily="34" charset="0"/>
                        <a:cs typeface="Arial" pitchFamily="34" charset="0"/>
                      </a:endParaRPr>
                    </a:p>
                    <a:p>
                      <a:pPr marL="0" indent="0" algn="l" defTabSz="914400" rtl="0" eaLnBrk="1" latinLnBrk="0" hangingPunct="1">
                        <a:lnSpc>
                          <a:spcPct val="100000"/>
                        </a:lnSpc>
                        <a:spcBef>
                          <a:spcPts val="0"/>
                        </a:spcBef>
                        <a:spcAft>
                          <a:spcPts val="0"/>
                        </a:spcAft>
                        <a:buFont typeface="Wingdings" pitchFamily="2" charset="2"/>
                        <a:buChar char="ü"/>
                      </a:pPr>
                      <a:r>
                        <a:rPr lang="en-US" sz="1700" b="1" kern="120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bàng</a:t>
                      </a:r>
                      <a:r>
                        <a:rPr lang="en-US" sz="1700" b="1" kern="1200" baseline="0" dirty="0" smtClean="0">
                          <a:solidFill>
                            <a:srgbClr val="0000FF"/>
                          </a:solidFill>
                          <a:latin typeface="Arial" pitchFamily="34" charset="0"/>
                          <a:ea typeface="Tahoma" pitchFamily="34" charset="0"/>
                          <a:cs typeface="Arial" pitchFamily="34" charset="0"/>
                        </a:rPr>
                        <a:t> </a:t>
                      </a:r>
                      <a:r>
                        <a:rPr lang="en-US" sz="1700" b="1" kern="1200" dirty="0" err="1" smtClean="0">
                          <a:solidFill>
                            <a:srgbClr val="0000FF"/>
                          </a:solidFill>
                          <a:latin typeface="Arial" pitchFamily="34" charset="0"/>
                          <a:ea typeface="Tahoma" pitchFamily="34" charset="0"/>
                          <a:cs typeface="Arial" pitchFamily="34" charset="0"/>
                        </a:rPr>
                        <a:t>quàng</a:t>
                      </a:r>
                      <a:endParaRPr lang="en-US" sz="1700" b="1" kern="1200" dirty="0" smtClean="0">
                        <a:solidFill>
                          <a:srgbClr val="0000FF"/>
                        </a:solidFill>
                        <a:latin typeface="Arial" pitchFamily="34" charset="0"/>
                        <a:ea typeface="Tahoma"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4" name="Rectangle 3"/>
          <p:cNvSpPr/>
          <p:nvPr/>
        </p:nvSpPr>
        <p:spPr>
          <a:xfrm rot="10800000" flipV="1">
            <a:off x="139032" y="664813"/>
            <a:ext cx="8928768" cy="707886"/>
          </a:xfrm>
          <a:prstGeom prst="rect">
            <a:avLst/>
          </a:prstGeom>
        </p:spPr>
        <p:txBody>
          <a:bodyPr wrap="square">
            <a:spAutoFit/>
          </a:bodyPr>
          <a:lstStyle/>
          <a:p>
            <a:r>
              <a:rPr lang="en-US" sz="2000" b="1" dirty="0">
                <a:solidFill>
                  <a:prstClr val="white"/>
                </a:solidFill>
                <a:latin typeface="Tahoma" pitchFamily="34" charset="0"/>
                <a:ea typeface="Tahoma" pitchFamily="34" charset="0"/>
                <a:cs typeface="Tahoma" pitchFamily="34" charset="0"/>
              </a:rPr>
              <a:t/>
            </a:r>
            <a:br>
              <a:rPr lang="en-US" sz="2000" b="1" dirty="0">
                <a:solidFill>
                  <a:prstClr val="white"/>
                </a:solidFill>
                <a:latin typeface="Tahoma" pitchFamily="34" charset="0"/>
                <a:ea typeface="Tahoma" pitchFamily="34" charset="0"/>
                <a:cs typeface="Tahoma" pitchFamily="34" charset="0"/>
              </a:rPr>
            </a:br>
            <a:r>
              <a:rPr lang="en-US" sz="2000" b="1" dirty="0">
                <a:solidFill>
                  <a:prstClr val="white"/>
                </a:solidFill>
                <a:latin typeface="Tahoma" pitchFamily="34" charset="0"/>
                <a:ea typeface="Tahoma" pitchFamily="34" charset="0"/>
                <a:cs typeface="Tahoma" pitchFamily="34" charset="0"/>
              </a:rPr>
              <a:t> </a:t>
            </a:r>
            <a:endParaRPr lang="en-US" sz="2000" dirty="0">
              <a:solidFill>
                <a:prstClr val="black"/>
              </a:solidFill>
            </a:endParaRPr>
          </a:p>
        </p:txBody>
      </p:sp>
      <p:sp>
        <p:nvSpPr>
          <p:cNvPr id="13"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bg1"/>
                </a:solidFill>
                <a:latin typeface="Tahoma" pitchFamily="34" charset="0"/>
                <a:ea typeface="Tahoma" pitchFamily="34" charset="0"/>
                <a:cs typeface="Tahoma" pitchFamily="34" charset="0"/>
              </a:rPr>
              <a:t>6</a:t>
            </a:r>
            <a:r>
              <a:rPr lang="en-US" sz="2800" b="1" dirty="0" smtClean="0">
                <a:solidFill>
                  <a:schemeClr val="bg1"/>
                </a:solidFill>
                <a:latin typeface="Tahoma" pitchFamily="34" charset="0"/>
                <a:ea typeface="Tahoma" pitchFamily="34" charset="0"/>
                <a:cs typeface="Tahoma" pitchFamily="34" charset="0"/>
              </a:rPr>
              <a:t>.TAI </a:t>
            </a:r>
            <a:r>
              <a:rPr lang="en-US" sz="2800" b="1" dirty="0" smtClean="0">
                <a:solidFill>
                  <a:schemeClr val="bg1"/>
                </a:solidFill>
                <a:latin typeface="Tahoma" pitchFamily="34" charset="0"/>
                <a:ea typeface="Tahoma" pitchFamily="34" charset="0"/>
                <a:cs typeface="Tahoma" pitchFamily="34" charset="0"/>
              </a:rPr>
              <a:t>BIẾN, NGUYÊN NHÂN VÀ DỰ PHÒNG</a:t>
            </a:r>
            <a:endParaRPr lang="en-US" sz="2800" b="1" dirty="0">
              <a:solidFill>
                <a:schemeClr val="bg1"/>
              </a:solidFill>
              <a:latin typeface="Tahoma" pitchFamily="34" charset="0"/>
              <a:ea typeface="Tahoma" pitchFamily="34" charset="0"/>
              <a:cs typeface="Tahoma" pitchFamily="34" charset="0"/>
            </a:endParaRPr>
          </a:p>
        </p:txBody>
      </p:sp>
      <p:pic>
        <p:nvPicPr>
          <p:cNvPr id="14"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14630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 y="699542"/>
            <a:ext cx="9252519" cy="4443958"/>
          </a:xfrm>
        </p:spPr>
        <p:txBody>
          <a:bodyPr>
            <a:noAutofit/>
          </a:bodyPr>
          <a:lstStyle/>
          <a:p>
            <a:pPr marL="465138" lvl="0" indent="-465138" algn="l">
              <a:lnSpc>
                <a:spcPct val="150000"/>
              </a:lnSpc>
              <a:spcBef>
                <a:spcPts val="0"/>
              </a:spcBef>
            </a:pPr>
            <a:r>
              <a:rPr lang="vi-VN" sz="2400" b="1" dirty="0">
                <a:solidFill>
                  <a:srgbClr val="0000FF"/>
                </a:solidFill>
                <a:latin typeface="Arial" pitchFamily="34" charset="0"/>
                <a:ea typeface="Times New Roman" pitchFamily="18" charset="0"/>
                <a:cs typeface="Arial" pitchFamily="34" charset="0"/>
              </a:rPr>
              <a:t>-	Đảm bảo nguyên tắc vô khuẩn.</a:t>
            </a:r>
          </a:p>
          <a:p>
            <a:pPr marL="465138" lvl="0" indent="-465138" algn="l">
              <a:lnSpc>
                <a:spcPct val="150000"/>
              </a:lnSpc>
              <a:spcBef>
                <a:spcPts val="0"/>
              </a:spcBef>
            </a:pPr>
            <a:r>
              <a:rPr lang="vi-VN" sz="2400" b="1" dirty="0">
                <a:solidFill>
                  <a:srgbClr val="0000FF"/>
                </a:solidFill>
                <a:latin typeface="Arial" pitchFamily="34" charset="0"/>
                <a:ea typeface="Times New Roman" pitchFamily="18" charset="0"/>
                <a:cs typeface="Arial" pitchFamily="34" charset="0"/>
              </a:rPr>
              <a:t>-	Vệ sinh bộ phận sinh dục trước khi tiến hành thông tiểu.</a:t>
            </a:r>
          </a:p>
          <a:p>
            <a:pPr marL="465138" lvl="0" indent="-465138" algn="l">
              <a:lnSpc>
                <a:spcPct val="150000"/>
              </a:lnSpc>
              <a:spcBef>
                <a:spcPts val="0"/>
              </a:spcBef>
            </a:pPr>
            <a:r>
              <a:rPr lang="vi-VN" sz="2400" b="1" dirty="0">
                <a:solidFill>
                  <a:srgbClr val="0000FF"/>
                </a:solidFill>
                <a:latin typeface="Arial" pitchFamily="34" charset="0"/>
                <a:ea typeface="Times New Roman" pitchFamily="18" charset="0"/>
                <a:cs typeface="Arial" pitchFamily="34" charset="0"/>
              </a:rPr>
              <a:t>-	Lựa chọn ống thông kích cỡ phù hợp với người bệnh.</a:t>
            </a:r>
          </a:p>
          <a:p>
            <a:pPr marL="465138" lvl="0" indent="-465138" algn="l">
              <a:lnSpc>
                <a:spcPct val="150000"/>
              </a:lnSpc>
              <a:spcBef>
                <a:spcPts val="0"/>
              </a:spcBef>
            </a:pPr>
            <a:r>
              <a:rPr lang="vi-VN" sz="2400" b="1" dirty="0">
                <a:solidFill>
                  <a:srgbClr val="0000FF"/>
                </a:solidFill>
                <a:latin typeface="Arial" pitchFamily="34" charset="0"/>
                <a:ea typeface="Times New Roman" pitchFamily="18" charset="0"/>
                <a:cs typeface="Arial" pitchFamily="34" charset="0"/>
              </a:rPr>
              <a:t>-	Động tác nhẹ nhàng tránh thô bạo.</a:t>
            </a:r>
          </a:p>
          <a:p>
            <a:pPr marL="465138" lvl="0" indent="-465138" algn="l">
              <a:lnSpc>
                <a:spcPct val="150000"/>
              </a:lnSpc>
              <a:spcBef>
                <a:spcPts val="0"/>
              </a:spcBef>
            </a:pPr>
            <a:r>
              <a:rPr lang="vi-VN" sz="2400" b="1" dirty="0">
                <a:solidFill>
                  <a:srgbClr val="0000FF"/>
                </a:solidFill>
                <a:latin typeface="Arial" pitchFamily="34" charset="0"/>
                <a:ea typeface="Times New Roman" pitchFamily="18" charset="0"/>
                <a:cs typeface="Arial" pitchFamily="34" charset="0"/>
              </a:rPr>
              <a:t>-	Người bệnh bí tiểu lâu phải rút nước tiểu chậm tránh giám áp lực đột ngột gây chảy máu.</a:t>
            </a:r>
          </a:p>
          <a:p>
            <a:pPr marL="465138" lvl="0" indent="-465138" algn="l">
              <a:lnSpc>
                <a:spcPct val="150000"/>
              </a:lnSpc>
              <a:spcBef>
                <a:spcPts val="0"/>
              </a:spcBef>
            </a:pPr>
            <a:r>
              <a:rPr lang="vi-VN" sz="2400" b="1" dirty="0">
                <a:solidFill>
                  <a:srgbClr val="0000FF"/>
                </a:solidFill>
                <a:latin typeface="Arial" pitchFamily="34" charset="0"/>
                <a:ea typeface="Times New Roman" pitchFamily="18" charset="0"/>
                <a:cs typeface="Arial" pitchFamily="34" charset="0"/>
              </a:rPr>
              <a:t>-	Lấy nước tiểu giữa dòng làm xét nghiệm để đảm bảo kết quả chính xác.</a:t>
            </a: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23</a:t>
            </a:fld>
            <a:endParaRPr lang="en-US"/>
          </a:p>
        </p:txBody>
      </p:sp>
      <p:sp>
        <p:nvSpPr>
          <p:cNvPr id="12"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a:solidFill>
                  <a:schemeClr val="bg1"/>
                </a:solidFill>
                <a:latin typeface="Tahoma" pitchFamily="34" charset="0"/>
                <a:ea typeface="Tahoma" pitchFamily="34" charset="0"/>
                <a:cs typeface="Tahoma" pitchFamily="34" charset="0"/>
              </a:rPr>
              <a:t>7</a:t>
            </a:r>
            <a:r>
              <a:rPr lang="en-US" sz="2800" b="1" dirty="0" smtClean="0">
                <a:solidFill>
                  <a:schemeClr val="bg1"/>
                </a:solidFill>
                <a:latin typeface="Tahoma" pitchFamily="34" charset="0"/>
                <a:ea typeface="Tahoma" pitchFamily="34" charset="0"/>
                <a:cs typeface="Tahoma" pitchFamily="34" charset="0"/>
              </a:rPr>
              <a:t>. </a:t>
            </a:r>
            <a:r>
              <a:rPr lang="en-US" sz="2800" b="1" dirty="0" smtClean="0">
                <a:solidFill>
                  <a:schemeClr val="bg1"/>
                </a:solidFill>
                <a:latin typeface="Tahoma" pitchFamily="34" charset="0"/>
                <a:ea typeface="Tahoma" pitchFamily="34" charset="0"/>
                <a:cs typeface="Tahoma" pitchFamily="34" charset="0"/>
              </a:rPr>
              <a:t>LƯU Ý</a:t>
            </a:r>
            <a:endParaRPr lang="en-US" sz="2800" b="1" dirty="0">
              <a:solidFill>
                <a:schemeClr val="bg1"/>
              </a:solidFill>
              <a:latin typeface="Tahoma" pitchFamily="34" charset="0"/>
              <a:ea typeface="Tahoma" pitchFamily="34" charset="0"/>
              <a:cs typeface="Tahoma" pitchFamily="34" charset="0"/>
            </a:endParaRPr>
          </a:p>
        </p:txBody>
      </p:sp>
      <p:pic>
        <p:nvPicPr>
          <p:cNvPr id="13"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73380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 y="699542"/>
            <a:ext cx="9252519" cy="4443958"/>
          </a:xfrm>
        </p:spPr>
        <p:txBody>
          <a:bodyPr>
            <a:noAutofit/>
          </a:bodyPr>
          <a:lstStyle/>
          <a:p>
            <a:pPr marL="465138" lvl="0" indent="-465138" algn="l">
              <a:lnSpc>
                <a:spcPct val="150000"/>
              </a:lnSpc>
              <a:spcBef>
                <a:spcPts val="0"/>
              </a:spcBef>
              <a:buFontTx/>
              <a:buChar char="-"/>
            </a:pPr>
            <a:r>
              <a:rPr lang="vi-VN" sz="2400" b="1" dirty="0" smtClean="0">
                <a:solidFill>
                  <a:srgbClr val="0000FF"/>
                </a:solidFill>
                <a:latin typeface="Arial" pitchFamily="34" charset="0"/>
                <a:ea typeface="Times New Roman" pitchFamily="18" charset="0"/>
                <a:cs typeface="Arial" pitchFamily="34" charset="0"/>
              </a:rPr>
              <a:t>Đặt ống thông</a:t>
            </a:r>
          </a:p>
          <a:p>
            <a:pPr marL="465138" lvl="0" indent="-465138" algn="l">
              <a:lnSpc>
                <a:spcPct val="150000"/>
              </a:lnSpc>
              <a:spcBef>
                <a:spcPts val="0"/>
              </a:spcBef>
              <a:buFontTx/>
              <a:buChar char="-"/>
            </a:pPr>
            <a:r>
              <a:rPr lang="vi-VN" sz="2400" b="1" dirty="0" smtClean="0">
                <a:solidFill>
                  <a:srgbClr val="0000FF"/>
                </a:solidFill>
                <a:latin typeface="Arial" pitchFamily="34" charset="0"/>
                <a:ea typeface="Times New Roman" pitchFamily="18" charset="0"/>
                <a:cs typeface="Arial" pitchFamily="34" charset="0"/>
              </a:rPr>
              <a:t>Lấy nước tiểu giữa dòng (đi tiểu bình thường)</a:t>
            </a:r>
          </a:p>
          <a:p>
            <a:pPr marL="465138" lvl="0" indent="-465138" algn="l">
              <a:lnSpc>
                <a:spcPct val="150000"/>
              </a:lnSpc>
              <a:spcBef>
                <a:spcPts val="0"/>
              </a:spcBef>
              <a:buFontTx/>
              <a:buChar char="-"/>
            </a:pPr>
            <a:r>
              <a:rPr lang="vi-VN" sz="2400" b="1" dirty="0" smtClean="0">
                <a:solidFill>
                  <a:srgbClr val="0000FF"/>
                </a:solidFill>
                <a:latin typeface="Arial" pitchFamily="34" charset="0"/>
                <a:ea typeface="Times New Roman" pitchFamily="18" charset="0"/>
                <a:cs typeface="Arial" pitchFamily="34" charset="0"/>
              </a:rPr>
              <a:t>Lấy nước tiểu 24 giờ</a:t>
            </a:r>
            <a:endParaRPr lang="vi-VN" sz="2400" b="1" dirty="0">
              <a:solidFill>
                <a:srgbClr val="0000FF"/>
              </a:solidFill>
              <a:latin typeface="Arial" pitchFamily="34" charset="0"/>
              <a:ea typeface="Times New Roman" pitchFamily="18"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24</a:t>
            </a:fld>
            <a:endParaRPr lang="en-US"/>
          </a:p>
        </p:txBody>
      </p:sp>
      <p:sp>
        <p:nvSpPr>
          <p:cNvPr id="12"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bg1"/>
                </a:solidFill>
                <a:latin typeface="Tahoma" pitchFamily="34" charset="0"/>
                <a:ea typeface="Tahoma" pitchFamily="34" charset="0"/>
                <a:cs typeface="Tahoma" pitchFamily="34" charset="0"/>
              </a:rPr>
              <a:t>8</a:t>
            </a:r>
            <a:r>
              <a:rPr lang="en-US" sz="2800" b="1" dirty="0" smtClean="0">
                <a:solidFill>
                  <a:schemeClr val="bg1"/>
                </a:solidFill>
                <a:latin typeface="Tahoma" pitchFamily="34" charset="0"/>
                <a:ea typeface="Tahoma" pitchFamily="34" charset="0"/>
                <a:cs typeface="Tahoma" pitchFamily="34" charset="0"/>
              </a:rPr>
              <a:t>. </a:t>
            </a:r>
            <a:r>
              <a:rPr lang="vi-VN" sz="2800" b="1" dirty="0" smtClean="0">
                <a:solidFill>
                  <a:schemeClr val="bg1"/>
                </a:solidFill>
                <a:latin typeface="Tahoma" pitchFamily="34" charset="0"/>
                <a:ea typeface="Tahoma" pitchFamily="34" charset="0"/>
                <a:cs typeface="Tahoma" pitchFamily="34" charset="0"/>
              </a:rPr>
              <a:t>CÁC PHƯƠNG PHÁP LẤY NƯỚC TIỂU</a:t>
            </a:r>
            <a:endParaRPr lang="en-US" sz="2800" b="1" dirty="0">
              <a:solidFill>
                <a:schemeClr val="bg1"/>
              </a:solidFill>
              <a:latin typeface="Tahoma" pitchFamily="34" charset="0"/>
              <a:ea typeface="Tahoma" pitchFamily="34" charset="0"/>
              <a:cs typeface="Tahoma" pitchFamily="34" charset="0"/>
            </a:endParaRPr>
          </a:p>
        </p:txBody>
      </p:sp>
      <p:pic>
        <p:nvPicPr>
          <p:cNvPr id="13"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5"/>
          <a:stretch>
            <a:fillRect/>
          </a:stretch>
        </p:blipFill>
        <p:spPr>
          <a:xfrm>
            <a:off x="4885208" y="2460398"/>
            <a:ext cx="3335983" cy="2401908"/>
          </a:xfrm>
          <a:prstGeom prst="rect">
            <a:avLst/>
          </a:prstGeom>
        </p:spPr>
      </p:pic>
      <p:pic>
        <p:nvPicPr>
          <p:cNvPr id="4" name="Picture 3"/>
          <p:cNvPicPr>
            <a:picLocks noChangeAspect="1"/>
          </p:cNvPicPr>
          <p:nvPr/>
        </p:nvPicPr>
        <p:blipFill rotWithShape="1">
          <a:blip r:embed="rId6"/>
          <a:srcRect l="15035" r="18343" b="12831"/>
          <a:stretch/>
        </p:blipFill>
        <p:spPr>
          <a:xfrm>
            <a:off x="2267745" y="2578062"/>
            <a:ext cx="2304256" cy="2261214"/>
          </a:xfrm>
          <a:prstGeom prst="rect">
            <a:avLst/>
          </a:prstGeom>
        </p:spPr>
      </p:pic>
    </p:spTree>
    <p:extLst>
      <p:ext uri="{BB962C8B-B14F-4D97-AF65-F5344CB8AC3E}">
        <p14:creationId xmlns:p14="http://schemas.microsoft.com/office/powerpoint/2010/main" val="3370992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200" b="1" dirty="0" smtClean="0">
                <a:solidFill>
                  <a:schemeClr val="bg1"/>
                </a:solidFill>
                <a:latin typeface="Tahoma" pitchFamily="34" charset="0"/>
                <a:ea typeface="Tahoma" pitchFamily="34" charset="0"/>
                <a:cs typeface="Tahoma" pitchFamily="34" charset="0"/>
              </a:rPr>
              <a:t>YÊU CẦU THỰC TẬP</a:t>
            </a:r>
            <a:endParaRPr lang="en-US" sz="32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r>
              <a:rPr lang="en-US" b="1" dirty="0" smtClean="0">
                <a:solidFill>
                  <a:srgbClr val="000099"/>
                </a:solidFill>
                <a:latin typeface="Arial" pitchFamily="34" charset="0"/>
                <a:cs typeface="Arial" pitchFamily="34" charset="0"/>
              </a:rPr>
              <a:t>CHIA 3 NHÓM THỰC TẬP</a:t>
            </a:r>
          </a:p>
          <a:p>
            <a:pPr lvl="0">
              <a:lnSpc>
                <a:spcPct val="150000"/>
              </a:lnSpc>
              <a:spcBef>
                <a:spcPts val="0"/>
              </a:spcBef>
            </a:pPr>
            <a:r>
              <a:rPr lang="en-US" sz="2600" b="1" dirty="0" smtClean="0">
                <a:solidFill>
                  <a:srgbClr val="000099"/>
                </a:solidFill>
                <a:latin typeface="Arial" pitchFamily="34" charset="0"/>
                <a:cs typeface="Arial" pitchFamily="34" charset="0"/>
              </a:rPr>
              <a:t>TIẾN HÀNH KỸ THUẬT CÁC BƯỚC THEO BẢNG KIỂM </a:t>
            </a:r>
          </a:p>
          <a:p>
            <a:pPr lvl="0">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25</a:t>
            </a:fld>
            <a:endParaRPr lang="en-US"/>
          </a:p>
        </p:txBody>
      </p:sp>
    </p:spTree>
    <p:extLst>
      <p:ext uri="{BB962C8B-B14F-4D97-AF65-F5344CB8AC3E}">
        <p14:creationId xmlns:p14="http://schemas.microsoft.com/office/powerpoint/2010/main" val="393191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04800" y="628650"/>
            <a:ext cx="8458200" cy="4286250"/>
          </a:xfrm>
        </p:spPr>
        <p:txBody>
          <a:bodyPr>
            <a:normAutofit/>
          </a:bodyPr>
          <a:lstStyle/>
          <a:p>
            <a:endParaRPr lang="en-US" b="1" dirty="0" smtClean="0">
              <a:solidFill>
                <a:srgbClr val="0070C0"/>
              </a:solidFill>
              <a:latin typeface="Tahoma" pitchFamily="34" charset="0"/>
              <a:ea typeface="Tahoma" pitchFamily="34" charset="0"/>
              <a:cs typeface="Tahoma" pitchFamily="34" charset="0"/>
            </a:endParaRPr>
          </a:p>
          <a:p>
            <a:r>
              <a:rPr lang="en-US" sz="3600" b="1" dirty="0" smtClean="0">
                <a:solidFill>
                  <a:srgbClr val="0000FF"/>
                </a:solidFill>
                <a:latin typeface="Tahoma" pitchFamily="34" charset="0"/>
                <a:ea typeface="Tahoma" pitchFamily="34" charset="0"/>
                <a:cs typeface="Tahoma" pitchFamily="34" charset="0"/>
              </a:rPr>
              <a:t> </a:t>
            </a:r>
            <a:endParaRPr lang="en-US" b="1" dirty="0">
              <a:solidFill>
                <a:srgbClr val="FF0000"/>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a:blip r:embed="rId2"/>
          <a:srcRect/>
          <a:stretch>
            <a:fillRect/>
          </a:stretch>
        </p:blipFill>
        <p:spPr bwMode="auto">
          <a:xfrm>
            <a:off x="47172" y="627534"/>
            <a:ext cx="9067800" cy="4515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4EAF65A9-22AB-466A-842E-C5BF9E56D958}" type="slidenum">
              <a:rPr lang="en-US" smtClean="0"/>
              <a:pPr/>
              <a:t>26</a:t>
            </a:fld>
            <a:endParaRPr lang="en-US"/>
          </a:p>
        </p:txBody>
      </p:sp>
      <p:sp>
        <p:nvSpPr>
          <p:cNvPr id="14"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pic>
        <p:nvPicPr>
          <p:cNvPr id="15"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3221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algn="ctr">
              <a:spcBef>
                <a:spcPct val="20000"/>
              </a:spcBef>
              <a:buFont typeface="Arial" pitchFamily="34" charset="0"/>
              <a:buNone/>
              <a:defRPr/>
            </a:pPr>
            <a:endParaRPr lang="en-US" sz="3200" b="1" dirty="0" smtClean="0">
              <a:solidFill>
                <a:srgbClr val="FF0000"/>
              </a:solidFill>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lang="en-US" sz="3200" dirty="0" smtClean="0">
              <a:solidFill>
                <a:prstClr val="black"/>
              </a:solidFill>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a:spcBef>
                <a:spcPct val="20000"/>
              </a:spcBef>
              <a:buFont typeface="Arial" pitchFamily="34" charset="0"/>
              <a:buNone/>
              <a:defRPr/>
            </a:pPr>
            <a:endParaRPr lang="en-US" sz="3200" b="1" dirty="0">
              <a:solidFill>
                <a:srgbClr val="0070C0"/>
              </a:solidFill>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indent="-514350">
              <a:spcBef>
                <a:spcPct val="20000"/>
              </a:spcBef>
              <a:defRPr/>
            </a:pPr>
            <a:endParaRPr lang="en-US" sz="3200" b="1" dirty="0" smtClean="0">
              <a:solidFill>
                <a:srgbClr val="0070C0"/>
              </a:solidFill>
              <a:latin typeface="Tahoma" pitchFamily="34" charset="0"/>
              <a:ea typeface="Tahoma" pitchFamily="34" charset="0"/>
              <a:cs typeface="Tahoma" pitchFamily="34" charset="0"/>
            </a:endParaRPr>
          </a:p>
          <a:p>
            <a:pPr marL="514350" indent="-514350" algn="ctr">
              <a:spcBef>
                <a:spcPct val="20000"/>
              </a:spcBef>
              <a:buFont typeface="Arial" pitchFamily="34" charset="0"/>
              <a:buAutoNum type="arabicPeriod"/>
              <a:defRPr/>
            </a:pPr>
            <a:endParaRPr lang="en-US" sz="3200" b="1" dirty="0">
              <a:solidFill>
                <a:srgbClr val="0070C0"/>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706261"/>
            <a:ext cx="8991600" cy="4286250"/>
          </a:xfrm>
        </p:spPr>
        <p:txBody>
          <a:bodyPr>
            <a:normAutofit/>
          </a:bodyPr>
          <a:lstStyle/>
          <a:p>
            <a:pPr lvl="0"/>
            <a:r>
              <a:rPr lang="en-US" b="1" dirty="0" err="1" smtClean="0">
                <a:solidFill>
                  <a:srgbClr val="FF0000"/>
                </a:solidFill>
                <a:latin typeface="Arial" pitchFamily="34" charset="0"/>
                <a:ea typeface="Tahoma" pitchFamily="34" charset="0"/>
                <a:cs typeface="Arial" pitchFamily="34" charset="0"/>
              </a:rPr>
              <a:t>Bài</a:t>
            </a:r>
            <a:r>
              <a:rPr lang="en-US" b="1" dirty="0" smtClean="0">
                <a:solidFill>
                  <a:srgbClr val="FF0000"/>
                </a:solidFill>
                <a:latin typeface="Arial" pitchFamily="34" charset="0"/>
                <a:ea typeface="Tahoma" pitchFamily="34" charset="0"/>
                <a:cs typeface="Arial" pitchFamily="34" charset="0"/>
              </a:rPr>
              <a:t> 13.1</a:t>
            </a:r>
            <a:endParaRPr lang="en-US" b="1" dirty="0">
              <a:solidFill>
                <a:srgbClr val="FF0000"/>
              </a:solidFill>
              <a:latin typeface="Arial" pitchFamily="34" charset="0"/>
              <a:ea typeface="Tahoma" pitchFamily="34" charset="0"/>
              <a:cs typeface="Arial" pitchFamily="34" charset="0"/>
            </a:endParaRPr>
          </a:p>
          <a:p>
            <a:pPr lvl="0"/>
            <a:r>
              <a:rPr lang="en-US" b="1" dirty="0" smtClean="0">
                <a:solidFill>
                  <a:srgbClr val="0000FF"/>
                </a:solidFill>
                <a:latin typeface="Tahoma" pitchFamily="34" charset="0"/>
                <a:ea typeface="Tahoma" pitchFamily="34" charset="0"/>
                <a:cs typeface="Tahoma" pitchFamily="34" charset="0"/>
              </a:rPr>
              <a:t>KỸ THUẬT ĐẶT THÔNG TIỂU </a:t>
            </a:r>
          </a:p>
          <a:p>
            <a:pPr lvl="0"/>
            <a:r>
              <a:rPr lang="en-US" b="1" dirty="0" smtClean="0">
                <a:solidFill>
                  <a:srgbClr val="0000FF"/>
                </a:solidFill>
                <a:latin typeface="Tahoma" pitchFamily="34" charset="0"/>
                <a:ea typeface="Tahoma" pitchFamily="34" charset="0"/>
                <a:cs typeface="Tahoma" pitchFamily="34" charset="0"/>
              </a:rPr>
              <a:t>LẤY NƯỚC TIỂU LÀM </a:t>
            </a:r>
            <a:r>
              <a:rPr lang="en-US" b="1" dirty="0">
                <a:solidFill>
                  <a:srgbClr val="0000FF"/>
                </a:solidFill>
                <a:latin typeface="Tahoma" pitchFamily="34" charset="0"/>
                <a:ea typeface="Tahoma" pitchFamily="34" charset="0"/>
                <a:cs typeface="Tahoma" pitchFamily="34" charset="0"/>
              </a:rPr>
              <a:t>XÉT </a:t>
            </a:r>
            <a:r>
              <a:rPr lang="en-US" b="1" dirty="0" smtClean="0">
                <a:solidFill>
                  <a:srgbClr val="0000FF"/>
                </a:solidFill>
                <a:latin typeface="Tahoma" pitchFamily="34" charset="0"/>
                <a:ea typeface="Tahoma" pitchFamily="34" charset="0"/>
                <a:cs typeface="Tahoma" pitchFamily="34" charset="0"/>
              </a:rPr>
              <a:t>NGHIỆM</a:t>
            </a:r>
            <a:endParaRPr lang="en-US" b="1" dirty="0">
              <a:solidFill>
                <a:srgbClr val="0000FF"/>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solidFill>
                  <a:prstClr val="black">
                    <a:tint val="75000"/>
                  </a:prstClr>
                </a:solidFill>
              </a:rPr>
              <a:pPr/>
              <a:t>3</a:t>
            </a:fld>
            <a:endParaRPr lang="en-US">
              <a:solidFill>
                <a:prstClr val="black">
                  <a:tint val="75000"/>
                </a:prstClr>
              </a:solidFill>
            </a:endParaRPr>
          </a:p>
        </p:txBody>
      </p:sp>
      <p:sp>
        <p:nvSpPr>
          <p:cNvPr id="17"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bg1"/>
                </a:solidFill>
                <a:latin typeface="Tahoma" pitchFamily="34" charset="0"/>
                <a:ea typeface="Tahoma" pitchFamily="34" charset="0"/>
                <a:cs typeface="Tahoma" pitchFamily="34" charset="0"/>
              </a:rPr>
              <a:t>TRƯỜNG CAO ĐẲNG Y TẾ BẠCH MAI</a:t>
            </a:r>
            <a:endParaRPr lang="en-US" sz="2800" b="1" dirty="0">
              <a:solidFill>
                <a:schemeClr val="bg1"/>
              </a:solidFill>
              <a:latin typeface="Tahoma" pitchFamily="34" charset="0"/>
              <a:ea typeface="Tahoma" pitchFamily="34" charset="0"/>
              <a:cs typeface="Tahoma" pitchFamily="34" charset="0"/>
            </a:endParaRPr>
          </a:p>
        </p:txBody>
      </p:sp>
      <p:pic>
        <p:nvPicPr>
          <p:cNvPr id="18" name="Picture 2" descr="C:\Users\VN-Pro\Desktop\Quy chuan Logo Cao Dang y Bach Mai_nho.jpg"/>
          <p:cNvPicPr>
            <a:picLocks noChangeAspect="1" noChangeArrowheads="1"/>
          </p:cNvPicPr>
          <p:nvPr/>
        </p:nvPicPr>
        <p:blipFill>
          <a:blip r:embed="rId2"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3" descr="D:\ảnh\LOGO bachmai.jpg"/>
          <p:cNvPicPr>
            <a:picLocks noChangeAspect="1" noChangeArrowheads="1"/>
          </p:cNvPicPr>
          <p:nvPr/>
        </p:nvPicPr>
        <p:blipFill>
          <a:blip r:embed="rId3"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2423"/>
          <a:stretch/>
        </p:blipFill>
        <p:spPr>
          <a:xfrm>
            <a:off x="1763688" y="2715766"/>
            <a:ext cx="2592288" cy="186450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5562" y="2837296"/>
            <a:ext cx="1764466" cy="1390638"/>
          </a:xfrm>
          <a:prstGeom prst="rect">
            <a:avLst/>
          </a:prstGeom>
        </p:spPr>
      </p:pic>
    </p:spTree>
    <p:extLst>
      <p:ext uri="{BB962C8B-B14F-4D97-AF65-F5344CB8AC3E}">
        <p14:creationId xmlns:p14="http://schemas.microsoft.com/office/powerpoint/2010/main" val="3146861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2248" y="666755"/>
            <a:ext cx="8902240" cy="4476745"/>
          </a:xfrm>
        </p:spPr>
        <p:txBody>
          <a:bodyPr>
            <a:noAutofit/>
          </a:bodyPr>
          <a:lstStyle/>
          <a:p>
            <a:pPr marL="457200" lvl="0" indent="-457200" algn="just">
              <a:spcBef>
                <a:spcPts val="0"/>
              </a:spcBef>
              <a:buFont typeface="+mj-lt"/>
              <a:buAutoNum type="arabicParenR"/>
            </a:pPr>
            <a:r>
              <a:rPr lang="vi-VN" sz="2100" dirty="0">
                <a:solidFill>
                  <a:srgbClr val="0000FF"/>
                </a:solidFill>
                <a:latin typeface="Arial" pitchFamily="34" charset="0"/>
                <a:ea typeface="Tahoma" pitchFamily="34" charset="0"/>
                <a:cs typeface="Arial" pitchFamily="34" charset="0"/>
              </a:rPr>
              <a:t>Trình bày được mục đích, </a:t>
            </a:r>
            <a:r>
              <a:rPr lang="vi-VN" sz="2100" dirty="0" smtClean="0">
                <a:solidFill>
                  <a:srgbClr val="0000FF"/>
                </a:solidFill>
                <a:latin typeface="Arial" pitchFamily="34" charset="0"/>
                <a:ea typeface="Tahoma" pitchFamily="34" charset="0"/>
                <a:cs typeface="Arial" pitchFamily="34" charset="0"/>
              </a:rPr>
              <a:t>áp </a:t>
            </a:r>
            <a:r>
              <a:rPr lang="vi-VN" sz="2100" dirty="0">
                <a:solidFill>
                  <a:srgbClr val="0000FF"/>
                </a:solidFill>
                <a:latin typeface="Arial" pitchFamily="34" charset="0"/>
                <a:ea typeface="Tahoma" pitchFamily="34" charset="0"/>
                <a:cs typeface="Arial" pitchFamily="34" charset="0"/>
              </a:rPr>
              <a:t>dụng, không áp </a:t>
            </a:r>
            <a:r>
              <a:rPr lang="vi-VN" sz="2100" dirty="0" smtClean="0">
                <a:solidFill>
                  <a:srgbClr val="0000FF"/>
                </a:solidFill>
                <a:latin typeface="Arial" pitchFamily="34" charset="0"/>
                <a:ea typeface="Tahoma" pitchFamily="34" charset="0"/>
                <a:cs typeface="Arial" pitchFamily="34" charset="0"/>
              </a:rPr>
              <a:t>dụng</a:t>
            </a:r>
            <a:r>
              <a:rPr lang="en-US" sz="2100" dirty="0" smtClean="0">
                <a:solidFill>
                  <a:srgbClr val="0000FF"/>
                </a:solidFill>
                <a:latin typeface="Arial" pitchFamily="34" charset="0"/>
                <a:ea typeface="Tahoma" pitchFamily="34" charset="0"/>
                <a:cs typeface="Arial" pitchFamily="34" charset="0"/>
              </a:rPr>
              <a:t> </a:t>
            </a:r>
            <a:r>
              <a:rPr lang="en-US" sz="2100" dirty="0" err="1" smtClean="0">
                <a:solidFill>
                  <a:srgbClr val="0000FF"/>
                </a:solidFill>
                <a:latin typeface="Arial" pitchFamily="34" charset="0"/>
                <a:ea typeface="Tahoma" pitchFamily="34" charset="0"/>
                <a:cs typeface="Arial" pitchFamily="34" charset="0"/>
              </a:rPr>
              <a:t>của</a:t>
            </a:r>
            <a:r>
              <a:rPr lang="en-US" sz="2100" dirty="0" smtClean="0">
                <a:solidFill>
                  <a:srgbClr val="0000FF"/>
                </a:solidFill>
                <a:latin typeface="Arial" pitchFamily="34" charset="0"/>
                <a:ea typeface="Tahoma" pitchFamily="34" charset="0"/>
                <a:cs typeface="Arial" pitchFamily="34" charset="0"/>
              </a:rPr>
              <a:t> </a:t>
            </a:r>
            <a:r>
              <a:rPr lang="vi-VN" sz="2100" dirty="0" smtClean="0">
                <a:solidFill>
                  <a:srgbClr val="0000FF"/>
                </a:solidFill>
                <a:latin typeface="Arial" pitchFamily="34" charset="0"/>
                <a:ea typeface="Tahoma" pitchFamily="34" charset="0"/>
                <a:cs typeface="Arial" pitchFamily="34" charset="0"/>
              </a:rPr>
              <a:t>KT đặt </a:t>
            </a:r>
            <a:r>
              <a:rPr lang="vi-VN" sz="2100" dirty="0">
                <a:solidFill>
                  <a:srgbClr val="0000FF"/>
                </a:solidFill>
                <a:latin typeface="Arial" pitchFamily="34" charset="0"/>
                <a:ea typeface="Tahoma" pitchFamily="34" charset="0"/>
                <a:cs typeface="Arial" pitchFamily="34" charset="0"/>
              </a:rPr>
              <a:t>thông tiểu lấy nước tiểu làm xét </a:t>
            </a:r>
            <a:r>
              <a:rPr lang="vi-VN" sz="2100" dirty="0" smtClean="0">
                <a:solidFill>
                  <a:srgbClr val="0000FF"/>
                </a:solidFill>
                <a:latin typeface="Arial" pitchFamily="34" charset="0"/>
                <a:ea typeface="Tahoma" pitchFamily="34" charset="0"/>
                <a:cs typeface="Arial" pitchFamily="34" charset="0"/>
              </a:rPr>
              <a:t>nghiệm</a:t>
            </a:r>
            <a:r>
              <a:rPr lang="en-US" sz="2100" dirty="0" smtClean="0">
                <a:solidFill>
                  <a:srgbClr val="0000FF"/>
                </a:solidFill>
                <a:latin typeface="Arial" pitchFamily="34" charset="0"/>
                <a:ea typeface="Tahoma" pitchFamily="34" charset="0"/>
                <a:cs typeface="Arial" pitchFamily="34" charset="0"/>
              </a:rPr>
              <a:t>. </a:t>
            </a:r>
            <a:endParaRPr lang="en-US" sz="2100" dirty="0">
              <a:solidFill>
                <a:srgbClr val="0000FF"/>
              </a:solidFill>
              <a:latin typeface="Arial" pitchFamily="34" charset="0"/>
              <a:ea typeface="Tahoma" pitchFamily="34" charset="0"/>
              <a:cs typeface="Arial" pitchFamily="34" charset="0"/>
            </a:endParaRPr>
          </a:p>
          <a:p>
            <a:pPr marL="457200" indent="-457200" algn="just">
              <a:spcBef>
                <a:spcPts val="0"/>
              </a:spcBef>
              <a:buFont typeface="+mj-lt"/>
              <a:buAutoNum type="arabicParenR"/>
            </a:pPr>
            <a:r>
              <a:rPr lang="en-US" sz="2100" dirty="0" err="1" smtClean="0">
                <a:solidFill>
                  <a:srgbClr val="0000FF"/>
                </a:solidFill>
                <a:latin typeface="Arial" pitchFamily="34" charset="0"/>
                <a:ea typeface="Tahoma" pitchFamily="34" charset="0"/>
                <a:cs typeface="Arial" pitchFamily="34" charset="0"/>
              </a:rPr>
              <a:t>Trình</a:t>
            </a:r>
            <a:r>
              <a:rPr lang="en-US" sz="2100" dirty="0" smtClean="0">
                <a:solidFill>
                  <a:srgbClr val="0000FF"/>
                </a:solidFill>
                <a:latin typeface="Arial" pitchFamily="34" charset="0"/>
                <a:ea typeface="Tahoma" pitchFamily="34" charset="0"/>
                <a:cs typeface="Arial" pitchFamily="34" charset="0"/>
              </a:rPr>
              <a:t> </a:t>
            </a:r>
            <a:r>
              <a:rPr lang="en-US" sz="2100" dirty="0" err="1" smtClean="0">
                <a:solidFill>
                  <a:srgbClr val="0000FF"/>
                </a:solidFill>
                <a:latin typeface="Arial" pitchFamily="34" charset="0"/>
                <a:ea typeface="Tahoma" pitchFamily="34" charset="0"/>
                <a:cs typeface="Arial" pitchFamily="34" charset="0"/>
              </a:rPr>
              <a:t>bày</a:t>
            </a:r>
            <a:r>
              <a:rPr lang="en-US" sz="2100" dirty="0" smtClean="0">
                <a:solidFill>
                  <a:srgbClr val="0000FF"/>
                </a:solidFill>
                <a:latin typeface="Arial" pitchFamily="34" charset="0"/>
                <a:ea typeface="Tahoma" pitchFamily="34" charset="0"/>
                <a:cs typeface="Arial" pitchFamily="34" charset="0"/>
              </a:rPr>
              <a:t> </a:t>
            </a:r>
            <a:r>
              <a:rPr lang="en-US" sz="2100" dirty="0" err="1" smtClean="0">
                <a:solidFill>
                  <a:srgbClr val="0000FF"/>
                </a:solidFill>
                <a:latin typeface="Arial" pitchFamily="34" charset="0"/>
                <a:ea typeface="Tahoma" pitchFamily="34" charset="0"/>
                <a:cs typeface="Arial" pitchFamily="34" charset="0"/>
              </a:rPr>
              <a:t>được</a:t>
            </a:r>
            <a:r>
              <a:rPr lang="en-US" sz="2100" dirty="0" smtClean="0">
                <a:solidFill>
                  <a:srgbClr val="0000FF"/>
                </a:solidFill>
                <a:latin typeface="Arial" pitchFamily="34" charset="0"/>
                <a:ea typeface="Tahoma" pitchFamily="34" charset="0"/>
                <a:cs typeface="Arial" pitchFamily="34" charset="0"/>
              </a:rPr>
              <a:t> </a:t>
            </a:r>
            <a:r>
              <a:rPr lang="en-US" sz="2100" dirty="0" err="1" smtClean="0">
                <a:solidFill>
                  <a:srgbClr val="0000FF"/>
                </a:solidFill>
                <a:latin typeface="Arial" pitchFamily="34" charset="0"/>
                <a:ea typeface="Tahoma" pitchFamily="34" charset="0"/>
                <a:cs typeface="Arial" pitchFamily="34" charset="0"/>
              </a:rPr>
              <a:t>các</a:t>
            </a:r>
            <a:r>
              <a:rPr lang="en-US" sz="2100" dirty="0" smtClean="0">
                <a:solidFill>
                  <a:srgbClr val="0000FF"/>
                </a:solidFill>
                <a:latin typeface="Arial" pitchFamily="34" charset="0"/>
                <a:ea typeface="Tahoma" pitchFamily="34" charset="0"/>
                <a:cs typeface="Arial" pitchFamily="34" charset="0"/>
              </a:rPr>
              <a:t> </a:t>
            </a:r>
            <a:r>
              <a:rPr lang="vi-VN" sz="2100" dirty="0" smtClean="0">
                <a:solidFill>
                  <a:srgbClr val="0000FF"/>
                </a:solidFill>
                <a:latin typeface="Arial" pitchFamily="34" charset="0"/>
                <a:ea typeface="Tahoma" pitchFamily="34" charset="0"/>
                <a:cs typeface="Arial" pitchFamily="34" charset="0"/>
              </a:rPr>
              <a:t>tai </a:t>
            </a:r>
            <a:r>
              <a:rPr lang="vi-VN" sz="2100" dirty="0">
                <a:solidFill>
                  <a:srgbClr val="0000FF"/>
                </a:solidFill>
                <a:latin typeface="Arial" pitchFamily="34" charset="0"/>
                <a:ea typeface="Tahoma" pitchFamily="34" charset="0"/>
                <a:cs typeface="Arial" pitchFamily="34" charset="0"/>
              </a:rPr>
              <a:t>biến, </a:t>
            </a:r>
            <a:r>
              <a:rPr lang="en-US" sz="2100" dirty="0" err="1" smtClean="0">
                <a:solidFill>
                  <a:srgbClr val="0000FF"/>
                </a:solidFill>
                <a:latin typeface="Arial" pitchFamily="34" charset="0"/>
                <a:ea typeface="Tahoma" pitchFamily="34" charset="0"/>
                <a:cs typeface="Arial" pitchFamily="34" charset="0"/>
              </a:rPr>
              <a:t>cách</a:t>
            </a:r>
            <a:r>
              <a:rPr lang="en-US" sz="2100" dirty="0" smtClean="0">
                <a:solidFill>
                  <a:srgbClr val="0000FF"/>
                </a:solidFill>
                <a:latin typeface="Arial" pitchFamily="34" charset="0"/>
                <a:ea typeface="Tahoma" pitchFamily="34" charset="0"/>
                <a:cs typeface="Arial" pitchFamily="34" charset="0"/>
              </a:rPr>
              <a:t> </a:t>
            </a:r>
            <a:r>
              <a:rPr lang="en-US" sz="2100" dirty="0" err="1" smtClean="0">
                <a:solidFill>
                  <a:srgbClr val="0000FF"/>
                </a:solidFill>
                <a:latin typeface="Arial" pitchFamily="34" charset="0"/>
                <a:ea typeface="Tahoma" pitchFamily="34" charset="0"/>
                <a:cs typeface="Arial" pitchFamily="34" charset="0"/>
              </a:rPr>
              <a:t>đề</a:t>
            </a:r>
            <a:r>
              <a:rPr lang="vi-VN" sz="2100" dirty="0" smtClean="0">
                <a:solidFill>
                  <a:srgbClr val="0000FF"/>
                </a:solidFill>
                <a:latin typeface="Arial" pitchFamily="34" charset="0"/>
                <a:ea typeface="Tahoma" pitchFamily="34" charset="0"/>
                <a:cs typeface="Arial" pitchFamily="34" charset="0"/>
              </a:rPr>
              <a:t> </a:t>
            </a:r>
            <a:r>
              <a:rPr lang="vi-VN" sz="2100" dirty="0">
                <a:solidFill>
                  <a:srgbClr val="0000FF"/>
                </a:solidFill>
                <a:latin typeface="Arial" pitchFamily="34" charset="0"/>
                <a:ea typeface="Tahoma" pitchFamily="34" charset="0"/>
                <a:cs typeface="Arial" pitchFamily="34" charset="0"/>
              </a:rPr>
              <a:t>ngừa và xử trí các tai biến có thể xảy ra trong </a:t>
            </a:r>
            <a:r>
              <a:rPr lang="vi-VN" sz="2100" dirty="0" smtClean="0">
                <a:solidFill>
                  <a:srgbClr val="0000FF"/>
                </a:solidFill>
                <a:latin typeface="Arial" pitchFamily="34" charset="0"/>
                <a:ea typeface="Tahoma" pitchFamily="34" charset="0"/>
                <a:cs typeface="Arial" pitchFamily="34" charset="0"/>
              </a:rPr>
              <a:t>quá </a:t>
            </a:r>
            <a:r>
              <a:rPr lang="vi-VN" sz="2100" dirty="0">
                <a:solidFill>
                  <a:srgbClr val="0000FF"/>
                </a:solidFill>
                <a:latin typeface="Arial" pitchFamily="34" charset="0"/>
                <a:ea typeface="Tahoma" pitchFamily="34" charset="0"/>
                <a:cs typeface="Arial" pitchFamily="34" charset="0"/>
              </a:rPr>
              <a:t>trình thực hiện kỹ thuật, đảm bảo an toàn cho người </a:t>
            </a:r>
            <a:r>
              <a:rPr lang="vi-VN" sz="2100" dirty="0" smtClean="0">
                <a:solidFill>
                  <a:srgbClr val="0000FF"/>
                </a:solidFill>
                <a:latin typeface="Arial" pitchFamily="34" charset="0"/>
                <a:ea typeface="Tahoma" pitchFamily="34" charset="0"/>
                <a:cs typeface="Arial" pitchFamily="34" charset="0"/>
              </a:rPr>
              <a:t>bệnh.</a:t>
            </a:r>
            <a:endParaRPr lang="en-US" sz="2100" dirty="0">
              <a:solidFill>
                <a:srgbClr val="0000FF"/>
              </a:solidFill>
              <a:latin typeface="Arial" pitchFamily="34" charset="0"/>
              <a:ea typeface="Tahoma" pitchFamily="34" charset="0"/>
              <a:cs typeface="Arial" pitchFamily="34" charset="0"/>
            </a:endParaRPr>
          </a:p>
          <a:p>
            <a:pPr marL="457200" indent="-457200" algn="just">
              <a:spcBef>
                <a:spcPts val="0"/>
              </a:spcBef>
              <a:buFont typeface="+mj-lt"/>
              <a:buAutoNum type="arabicParenR"/>
            </a:pPr>
            <a:r>
              <a:rPr lang="vi-VN" sz="2100" dirty="0" smtClean="0">
                <a:solidFill>
                  <a:srgbClr val="0000FF"/>
                </a:solidFill>
                <a:latin typeface="Arial" pitchFamily="34" charset="0"/>
                <a:ea typeface="Tahoma" pitchFamily="34" charset="0"/>
                <a:cs typeface="Arial" pitchFamily="34" charset="0"/>
              </a:rPr>
              <a:t>Chuẩn </a:t>
            </a:r>
            <a:r>
              <a:rPr lang="vi-VN" sz="2100" dirty="0">
                <a:solidFill>
                  <a:srgbClr val="0000FF"/>
                </a:solidFill>
                <a:latin typeface="Arial" pitchFamily="34" charset="0"/>
                <a:ea typeface="Tahoma" pitchFamily="34" charset="0"/>
                <a:cs typeface="Arial" pitchFamily="34" charset="0"/>
              </a:rPr>
              <a:t>bị được </a:t>
            </a:r>
            <a:r>
              <a:rPr lang="en-US" sz="2100" dirty="0" smtClean="0">
                <a:solidFill>
                  <a:srgbClr val="0000FF"/>
                </a:solidFill>
                <a:latin typeface="Arial" pitchFamily="34" charset="0"/>
                <a:ea typeface="Tahoma" pitchFamily="34" charset="0"/>
                <a:cs typeface="Arial" pitchFamily="34" charset="0"/>
              </a:rPr>
              <a:t>NB</a:t>
            </a:r>
            <a:r>
              <a:rPr lang="vi-VN" sz="2100" dirty="0" smtClean="0">
                <a:solidFill>
                  <a:srgbClr val="0000FF"/>
                </a:solidFill>
                <a:latin typeface="Arial" pitchFamily="34" charset="0"/>
                <a:ea typeface="Tahoma" pitchFamily="34" charset="0"/>
                <a:cs typeface="Arial" pitchFamily="34" charset="0"/>
              </a:rPr>
              <a:t>, </a:t>
            </a:r>
            <a:r>
              <a:rPr lang="en-US" sz="2100" dirty="0" smtClean="0">
                <a:solidFill>
                  <a:srgbClr val="0000FF"/>
                </a:solidFill>
                <a:latin typeface="Arial" pitchFamily="34" charset="0"/>
                <a:ea typeface="Tahoma" pitchFamily="34" charset="0"/>
                <a:cs typeface="Arial" pitchFamily="34" charset="0"/>
              </a:rPr>
              <a:t>ĐD</a:t>
            </a:r>
            <a:r>
              <a:rPr lang="vi-VN" sz="2100" dirty="0" smtClean="0">
                <a:solidFill>
                  <a:srgbClr val="0000FF"/>
                </a:solidFill>
                <a:latin typeface="Arial" pitchFamily="34" charset="0"/>
                <a:ea typeface="Tahoma" pitchFamily="34" charset="0"/>
                <a:cs typeface="Arial" pitchFamily="34" charset="0"/>
              </a:rPr>
              <a:t>, </a:t>
            </a:r>
            <a:r>
              <a:rPr lang="en-US" sz="2100" dirty="0" smtClean="0">
                <a:solidFill>
                  <a:srgbClr val="0000FF"/>
                </a:solidFill>
                <a:latin typeface="Arial" pitchFamily="34" charset="0"/>
                <a:ea typeface="Tahoma" pitchFamily="34" charset="0"/>
                <a:cs typeface="Arial" pitchFamily="34" charset="0"/>
              </a:rPr>
              <a:t>DC </a:t>
            </a:r>
            <a:r>
              <a:rPr lang="vi-VN" sz="2100" dirty="0" smtClean="0">
                <a:solidFill>
                  <a:srgbClr val="0000FF"/>
                </a:solidFill>
                <a:latin typeface="Arial" pitchFamily="34" charset="0"/>
                <a:ea typeface="Tahoma" pitchFamily="34" charset="0"/>
                <a:cs typeface="Arial" pitchFamily="34" charset="0"/>
              </a:rPr>
              <a:t>đầy </a:t>
            </a:r>
            <a:r>
              <a:rPr lang="vi-VN" sz="2100" dirty="0">
                <a:solidFill>
                  <a:srgbClr val="0000FF"/>
                </a:solidFill>
                <a:latin typeface="Arial" pitchFamily="34" charset="0"/>
                <a:ea typeface="Tahoma" pitchFamily="34" charset="0"/>
                <a:cs typeface="Arial" pitchFamily="34" charset="0"/>
              </a:rPr>
              <a:t>đủ, chu đáo, khoa học để tiến hành </a:t>
            </a:r>
            <a:r>
              <a:rPr lang="vi-VN" sz="2100" dirty="0" smtClean="0">
                <a:solidFill>
                  <a:srgbClr val="0000FF"/>
                </a:solidFill>
                <a:latin typeface="Arial" pitchFamily="34" charset="0"/>
                <a:ea typeface="Tahoma" pitchFamily="34" charset="0"/>
                <a:cs typeface="Arial" pitchFamily="34" charset="0"/>
              </a:rPr>
              <a:t>kỹ</a:t>
            </a:r>
            <a:r>
              <a:rPr lang="en-US" sz="2100" dirty="0">
                <a:solidFill>
                  <a:srgbClr val="0000FF"/>
                </a:solidFill>
                <a:latin typeface="Arial" pitchFamily="34" charset="0"/>
                <a:ea typeface="Tahoma" pitchFamily="34" charset="0"/>
                <a:cs typeface="Arial" pitchFamily="34" charset="0"/>
              </a:rPr>
              <a:t> </a:t>
            </a:r>
            <a:r>
              <a:rPr lang="vi-VN" sz="2100" dirty="0" smtClean="0">
                <a:solidFill>
                  <a:srgbClr val="0000FF"/>
                </a:solidFill>
                <a:latin typeface="Arial" pitchFamily="34" charset="0"/>
                <a:ea typeface="Tahoma" pitchFamily="34" charset="0"/>
                <a:cs typeface="Arial" pitchFamily="34" charset="0"/>
              </a:rPr>
              <a:t>thuật </a:t>
            </a:r>
            <a:r>
              <a:rPr lang="vi-VN" sz="2100" dirty="0">
                <a:solidFill>
                  <a:srgbClr val="0000FF"/>
                </a:solidFill>
                <a:latin typeface="Arial" pitchFamily="34" charset="0"/>
                <a:ea typeface="Tahoma" pitchFamily="34" charset="0"/>
                <a:cs typeface="Arial" pitchFamily="34" charset="0"/>
              </a:rPr>
              <a:t>thông tiểu lấy nước tiểu làm xét </a:t>
            </a:r>
            <a:r>
              <a:rPr lang="vi-VN" sz="2100" dirty="0" smtClean="0">
                <a:solidFill>
                  <a:srgbClr val="0000FF"/>
                </a:solidFill>
                <a:latin typeface="Arial" pitchFamily="34" charset="0"/>
                <a:ea typeface="Tahoma" pitchFamily="34" charset="0"/>
                <a:cs typeface="Arial" pitchFamily="34" charset="0"/>
              </a:rPr>
              <a:t>nghiệm.</a:t>
            </a:r>
            <a:endParaRPr lang="en-US" sz="2100" dirty="0">
              <a:solidFill>
                <a:srgbClr val="0000FF"/>
              </a:solidFill>
              <a:latin typeface="Arial" pitchFamily="34" charset="0"/>
              <a:ea typeface="Tahoma" pitchFamily="34" charset="0"/>
              <a:cs typeface="Arial" pitchFamily="34" charset="0"/>
            </a:endParaRPr>
          </a:p>
          <a:p>
            <a:pPr marL="457200" indent="-457200" algn="just">
              <a:spcBef>
                <a:spcPts val="0"/>
              </a:spcBef>
              <a:buFont typeface="+mj-lt"/>
              <a:buAutoNum type="arabicParenR"/>
            </a:pPr>
            <a:r>
              <a:rPr lang="vi-VN" sz="2100" dirty="0" smtClean="0">
                <a:solidFill>
                  <a:srgbClr val="0000FF"/>
                </a:solidFill>
                <a:latin typeface="Arial" pitchFamily="34" charset="0"/>
                <a:ea typeface="Tahoma" pitchFamily="34" charset="0"/>
                <a:cs typeface="Arial" pitchFamily="34" charset="0"/>
              </a:rPr>
              <a:t>Tiến </a:t>
            </a:r>
            <a:r>
              <a:rPr lang="vi-VN" sz="2100" dirty="0">
                <a:solidFill>
                  <a:srgbClr val="0000FF"/>
                </a:solidFill>
                <a:latin typeface="Arial" pitchFamily="34" charset="0"/>
                <a:ea typeface="Tahoma" pitchFamily="34" charset="0"/>
                <a:cs typeface="Arial" pitchFamily="34" charset="0"/>
              </a:rPr>
              <a:t>hành đúng, đầy đủ các bước của quy trình kỹ thuật </a:t>
            </a:r>
            <a:r>
              <a:rPr lang="vi-VN" sz="2100" dirty="0" smtClean="0">
                <a:solidFill>
                  <a:srgbClr val="0000FF"/>
                </a:solidFill>
                <a:latin typeface="Arial" pitchFamily="34" charset="0"/>
                <a:ea typeface="Tahoma" pitchFamily="34" charset="0"/>
                <a:cs typeface="Arial" pitchFamily="34" charset="0"/>
              </a:rPr>
              <a:t>với </a:t>
            </a:r>
            <a:r>
              <a:rPr lang="vi-VN" sz="2100" dirty="0">
                <a:solidFill>
                  <a:srgbClr val="0000FF"/>
                </a:solidFill>
                <a:latin typeface="Arial" pitchFamily="34" charset="0"/>
                <a:ea typeface="Tahoma" pitchFamily="34" charset="0"/>
                <a:cs typeface="Arial" pitchFamily="34" charset="0"/>
              </a:rPr>
              <a:t>tình huống lâm sàng, tôn trọng tính cá biệt của từng ca </a:t>
            </a:r>
            <a:r>
              <a:rPr lang="vi-VN" sz="2100" dirty="0" smtClean="0">
                <a:solidFill>
                  <a:srgbClr val="0000FF"/>
                </a:solidFill>
                <a:latin typeface="Arial" pitchFamily="34" charset="0"/>
                <a:ea typeface="Tahoma" pitchFamily="34" charset="0"/>
                <a:cs typeface="Arial" pitchFamily="34" charset="0"/>
              </a:rPr>
              <a:t>bệnh.</a:t>
            </a:r>
            <a:endParaRPr lang="en-US" sz="2100" dirty="0">
              <a:solidFill>
                <a:srgbClr val="0000FF"/>
              </a:solidFill>
              <a:latin typeface="Arial" pitchFamily="34" charset="0"/>
              <a:ea typeface="Tahoma" pitchFamily="34" charset="0"/>
              <a:cs typeface="Arial" pitchFamily="34" charset="0"/>
            </a:endParaRPr>
          </a:p>
          <a:p>
            <a:pPr marL="457200" indent="-457200" algn="just">
              <a:spcBef>
                <a:spcPts val="0"/>
              </a:spcBef>
              <a:buFont typeface="+mj-lt"/>
              <a:buAutoNum type="arabicParenR"/>
            </a:pPr>
            <a:r>
              <a:rPr lang="vi-VN" sz="2100" dirty="0">
                <a:solidFill>
                  <a:srgbClr val="0000FF"/>
                </a:solidFill>
                <a:latin typeface="Arial" pitchFamily="34" charset="0"/>
                <a:ea typeface="Tahoma" pitchFamily="34" charset="0"/>
                <a:cs typeface="Arial" pitchFamily="34" charset="0"/>
              </a:rPr>
              <a:t>Thể hiện được thái độ ân cần khi giao tiếp, tôn trọng người bệnh. Có khả năng làm việc độc lập, </a:t>
            </a:r>
            <a:r>
              <a:rPr lang="vi-VN" sz="2100" dirty="0" smtClean="0">
                <a:solidFill>
                  <a:srgbClr val="0000FF"/>
                </a:solidFill>
                <a:latin typeface="Arial" pitchFamily="34" charset="0"/>
                <a:ea typeface="Tahoma" pitchFamily="34" charset="0"/>
                <a:cs typeface="Arial" pitchFamily="34" charset="0"/>
              </a:rPr>
              <a:t>phối </a:t>
            </a:r>
            <a:r>
              <a:rPr lang="vi-VN" sz="2100" dirty="0">
                <a:solidFill>
                  <a:srgbClr val="0000FF"/>
                </a:solidFill>
                <a:latin typeface="Arial" pitchFamily="34" charset="0"/>
                <a:ea typeface="Tahoma" pitchFamily="34" charset="0"/>
                <a:cs typeface="Arial" pitchFamily="34" charset="0"/>
              </a:rPr>
              <a:t>hợp </a:t>
            </a:r>
            <a:r>
              <a:rPr lang="en-US" sz="2100" dirty="0" err="1" smtClean="0">
                <a:solidFill>
                  <a:srgbClr val="0000FF"/>
                </a:solidFill>
                <a:latin typeface="Arial" pitchFamily="34" charset="0"/>
                <a:ea typeface="Tahoma" pitchFamily="34" charset="0"/>
                <a:cs typeface="Arial" pitchFamily="34" charset="0"/>
              </a:rPr>
              <a:t>làm</a:t>
            </a:r>
            <a:r>
              <a:rPr lang="vi-VN" sz="2100" dirty="0">
                <a:solidFill>
                  <a:srgbClr val="0000FF"/>
                </a:solidFill>
                <a:latin typeface="Arial" pitchFamily="34" charset="0"/>
                <a:ea typeface="Tahoma" pitchFamily="34" charset="0"/>
                <a:cs typeface="Arial" pitchFamily="34" charset="0"/>
              </a:rPr>
              <a:t> </a:t>
            </a:r>
            <a:r>
              <a:rPr lang="en-US" sz="2100" dirty="0" err="1" smtClean="0">
                <a:solidFill>
                  <a:srgbClr val="0000FF"/>
                </a:solidFill>
                <a:latin typeface="Arial" pitchFamily="34" charset="0"/>
                <a:ea typeface="Tahoma" pitchFamily="34" charset="0"/>
                <a:cs typeface="Arial" pitchFamily="34" charset="0"/>
              </a:rPr>
              <a:t>việc</a:t>
            </a:r>
            <a:r>
              <a:rPr lang="en-US" sz="2100" dirty="0" smtClean="0">
                <a:solidFill>
                  <a:srgbClr val="0000FF"/>
                </a:solidFill>
                <a:latin typeface="Arial" pitchFamily="34" charset="0"/>
                <a:ea typeface="Tahoma" pitchFamily="34" charset="0"/>
                <a:cs typeface="Arial" pitchFamily="34" charset="0"/>
              </a:rPr>
              <a:t> </a:t>
            </a:r>
            <a:r>
              <a:rPr lang="vi-VN" sz="2100" dirty="0" smtClean="0">
                <a:solidFill>
                  <a:srgbClr val="0000FF"/>
                </a:solidFill>
                <a:latin typeface="Arial" pitchFamily="34" charset="0"/>
                <a:ea typeface="Tahoma" pitchFamily="34" charset="0"/>
                <a:cs typeface="Arial" pitchFamily="34" charset="0"/>
              </a:rPr>
              <a:t>nhóm </a:t>
            </a:r>
            <a:r>
              <a:rPr lang="vi-VN" sz="2100" dirty="0">
                <a:solidFill>
                  <a:srgbClr val="0000FF"/>
                </a:solidFill>
                <a:latin typeface="Arial" pitchFamily="34" charset="0"/>
                <a:ea typeface="Tahoma" pitchFamily="34" charset="0"/>
                <a:cs typeface="Arial" pitchFamily="34" charset="0"/>
              </a:rPr>
              <a:t>để thực hiện QTKT. Quản lý tốt thời gian và tự tin phát biểu trong môi trường học tập.</a:t>
            </a:r>
          </a:p>
          <a:p>
            <a:pPr lvl="0" algn="l">
              <a:spcBef>
                <a:spcPts val="0"/>
              </a:spcBef>
            </a:pPr>
            <a:endParaRPr lang="en-US" sz="2100" dirty="0">
              <a:solidFill>
                <a:srgbClr val="0000FF"/>
              </a:solidFill>
              <a:latin typeface="Arial" pitchFamily="34" charset="0"/>
              <a:ea typeface="Tahoma"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4</a:t>
            </a:fld>
            <a:endParaRPr lang="en-US" dirty="0"/>
          </a:p>
        </p:txBody>
      </p:sp>
      <p:sp>
        <p:nvSpPr>
          <p:cNvPr id="8"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ahoma" pitchFamily="34" charset="0"/>
                <a:ea typeface="Tahoma" pitchFamily="34" charset="0"/>
                <a:cs typeface="Tahoma" pitchFamily="34" charset="0"/>
              </a:rPr>
              <a:t>MỤC TIÊU BÀI HỌC</a:t>
            </a:r>
            <a:endParaRPr lang="en-US" sz="2800" b="1" dirty="0">
              <a:solidFill>
                <a:schemeClr val="bg1"/>
              </a:solidFill>
              <a:latin typeface="Tahoma" pitchFamily="34" charset="0"/>
              <a:ea typeface="Tahoma" pitchFamily="34" charset="0"/>
              <a:cs typeface="Tahoma" pitchFamily="34" charset="0"/>
            </a:endParaRPr>
          </a:p>
        </p:txBody>
      </p:sp>
      <p:pic>
        <p:nvPicPr>
          <p:cNvPr id="9"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3843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5</a:t>
            </a:fld>
            <a:endParaRPr lang="en-US">
              <a:solidFill>
                <a:prstClr val="black">
                  <a:tint val="75000"/>
                </a:prstClr>
              </a:solidFill>
            </a:endParaRPr>
          </a:p>
        </p:txBody>
      </p:sp>
      <p:sp>
        <p:nvSpPr>
          <p:cNvPr id="5" name="Title 1"/>
          <p:cNvSpPr txBox="1">
            <a:spLocks/>
          </p:cNvSpPr>
          <p:nvPr/>
        </p:nvSpPr>
        <p:spPr>
          <a:xfrm>
            <a:off x="0" y="9"/>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ahoma" pitchFamily="34" charset="0"/>
                <a:ea typeface="Tahoma" pitchFamily="34" charset="0"/>
                <a:cs typeface="Tahoma" pitchFamily="34" charset="0"/>
              </a:rPr>
              <a:t> 1. </a:t>
            </a:r>
            <a:r>
              <a:rPr lang="vi-VN" sz="2800" b="1" dirty="0" smtClean="0">
                <a:solidFill>
                  <a:schemeClr val="bg1"/>
                </a:solidFill>
                <a:latin typeface="Tahoma" pitchFamily="34" charset="0"/>
                <a:ea typeface="Tahoma" pitchFamily="34" charset="0"/>
                <a:cs typeface="Tahoma" pitchFamily="34" charset="0"/>
              </a:rPr>
              <a:t>SƠ LƯỢC GIẢI PHẪU</a:t>
            </a:r>
            <a:endParaRPr lang="en-US" sz="2800" b="1" dirty="0">
              <a:solidFill>
                <a:schemeClr val="bg1"/>
              </a:solidFill>
              <a:latin typeface="Tahoma" pitchFamily="34" charset="0"/>
              <a:ea typeface="Tahoma" pitchFamily="34" charset="0"/>
              <a:cs typeface="Tahoma" pitchFamily="34" charset="0"/>
            </a:endParaRPr>
          </a:p>
        </p:txBody>
      </p:sp>
      <p:pic>
        <p:nvPicPr>
          <p:cNvPr id="6"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8"/>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descr="D:\ảnh\LOGO bachmai.jpg"/>
          <p:cNvPicPr>
            <a:picLocks noChangeAspect="1" noChangeArrowheads="1"/>
          </p:cNvPicPr>
          <p:nvPr/>
        </p:nvPicPr>
        <p:blipFill>
          <a:blip r:embed="rId3" cstate="print"/>
          <a:srcRect/>
          <a:stretch>
            <a:fillRect/>
          </a:stretch>
        </p:blipFill>
        <p:spPr bwMode="auto">
          <a:xfrm>
            <a:off x="76200" y="8"/>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Subtitle 2"/>
          <p:cNvSpPr txBox="1">
            <a:spLocks/>
          </p:cNvSpPr>
          <p:nvPr/>
        </p:nvSpPr>
        <p:spPr>
          <a:xfrm>
            <a:off x="2555776" y="4309883"/>
            <a:ext cx="8991600" cy="17281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spcBef>
                <a:spcPts val="0"/>
              </a:spcBef>
              <a:tabLst>
                <a:tab pos="228600" algn="l"/>
              </a:tabLst>
            </a:pPr>
            <a:r>
              <a:rPr lang="vi-VN" sz="2800" b="1" dirty="0" smtClean="0">
                <a:solidFill>
                  <a:srgbClr val="FF0000"/>
                </a:solidFill>
                <a:latin typeface="Arial" pitchFamily="34" charset="0"/>
                <a:cs typeface="Arial" pitchFamily="34" charset="0"/>
              </a:rPr>
              <a:t>Niệu đạo: </a:t>
            </a:r>
            <a:r>
              <a:rPr lang="vi-VN" sz="2800" b="1" dirty="0" smtClean="0">
                <a:solidFill>
                  <a:srgbClr val="0000FF"/>
                </a:solidFill>
                <a:latin typeface="Arial" pitchFamily="34" charset="0"/>
                <a:cs typeface="Arial" pitchFamily="34" charset="0"/>
              </a:rPr>
              <a:t>Nam:  7- 10 cm; Nữ: 5-7 cm</a:t>
            </a:r>
            <a:endParaRPr lang="en-US" sz="2800" b="1" dirty="0" smtClean="0">
              <a:solidFill>
                <a:srgbClr val="0000FF"/>
              </a:solidFill>
              <a:latin typeface="Arial" pitchFamily="34" charset="0"/>
              <a:cs typeface="Arial" pitchFamily="34" charset="0"/>
            </a:endParaRPr>
          </a:p>
        </p:txBody>
      </p:sp>
      <p:pic>
        <p:nvPicPr>
          <p:cNvPr id="1026" name="Picture 2" descr="Y HỌC BỐN PHƯƠNG: CÂU HỎI TRẮC NGHIỆM THI MÔN GIẢI PHẨU HỆ TIẾT NIỆU"/>
          <p:cNvPicPr>
            <a:picLocks noChangeAspect="1" noChangeArrowheads="1"/>
          </p:cNvPicPr>
          <p:nvPr/>
        </p:nvPicPr>
        <p:blipFill rotWithShape="1">
          <a:blip r:embed="rId4">
            <a:extLst>
              <a:ext uri="{28A0092B-C50C-407E-A947-70E740481C1C}">
                <a14:useLocalDpi xmlns:a14="http://schemas.microsoft.com/office/drawing/2010/main" val="0"/>
              </a:ext>
            </a:extLst>
          </a:blip>
          <a:srcRect r="9477"/>
          <a:stretch/>
        </p:blipFill>
        <p:spPr bwMode="auto">
          <a:xfrm>
            <a:off x="76200" y="973079"/>
            <a:ext cx="3775720" cy="33368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Kỹ Thuật Thông Tiể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924" y="2316259"/>
            <a:ext cx="4968552" cy="19623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45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6</a:t>
            </a:fld>
            <a:endParaRPr lang="en-US">
              <a:solidFill>
                <a:prstClr val="black">
                  <a:tint val="75000"/>
                </a:prstClr>
              </a:solidFill>
            </a:endParaRPr>
          </a:p>
        </p:txBody>
      </p:sp>
      <p:sp>
        <p:nvSpPr>
          <p:cNvPr id="5" name="Title 1"/>
          <p:cNvSpPr txBox="1">
            <a:spLocks/>
          </p:cNvSpPr>
          <p:nvPr/>
        </p:nvSpPr>
        <p:spPr>
          <a:xfrm>
            <a:off x="0" y="9"/>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ahoma" pitchFamily="34" charset="0"/>
                <a:ea typeface="Tahoma" pitchFamily="34" charset="0"/>
                <a:cs typeface="Tahoma" pitchFamily="34" charset="0"/>
              </a:rPr>
              <a:t> </a:t>
            </a:r>
            <a:r>
              <a:rPr lang="vi-VN" sz="2800" b="1" dirty="0" smtClean="0">
                <a:solidFill>
                  <a:schemeClr val="bg1"/>
                </a:solidFill>
                <a:latin typeface="Tahoma" pitchFamily="34" charset="0"/>
                <a:ea typeface="Tahoma" pitchFamily="34" charset="0"/>
                <a:cs typeface="Tahoma" pitchFamily="34" charset="0"/>
              </a:rPr>
              <a:t>2</a:t>
            </a:r>
            <a:r>
              <a:rPr lang="en-US" sz="2800" b="1" dirty="0" smtClean="0">
                <a:solidFill>
                  <a:schemeClr val="bg1"/>
                </a:solidFill>
                <a:latin typeface="Tahoma" pitchFamily="34" charset="0"/>
                <a:ea typeface="Tahoma" pitchFamily="34" charset="0"/>
                <a:cs typeface="Tahoma" pitchFamily="34" charset="0"/>
              </a:rPr>
              <a:t>. </a:t>
            </a:r>
            <a:r>
              <a:rPr lang="vi-VN" sz="2800" b="1" dirty="0" smtClean="0">
                <a:solidFill>
                  <a:schemeClr val="bg1"/>
                </a:solidFill>
                <a:latin typeface="Tahoma" pitchFamily="34" charset="0"/>
                <a:ea typeface="Tahoma" pitchFamily="34" charset="0"/>
                <a:cs typeface="Tahoma" pitchFamily="34" charset="0"/>
              </a:rPr>
              <a:t>MỤC ĐÍCH</a:t>
            </a:r>
            <a:endParaRPr lang="en-US" sz="2800" b="1" dirty="0">
              <a:solidFill>
                <a:schemeClr val="bg1"/>
              </a:solidFill>
              <a:latin typeface="Tahoma" pitchFamily="34" charset="0"/>
              <a:ea typeface="Tahoma" pitchFamily="34" charset="0"/>
              <a:cs typeface="Tahoma" pitchFamily="34" charset="0"/>
            </a:endParaRPr>
          </a:p>
        </p:txBody>
      </p:sp>
      <p:pic>
        <p:nvPicPr>
          <p:cNvPr id="6"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8"/>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descr="D:\ảnh\LOGO bachmai.jpg"/>
          <p:cNvPicPr>
            <a:picLocks noChangeAspect="1" noChangeArrowheads="1"/>
          </p:cNvPicPr>
          <p:nvPr/>
        </p:nvPicPr>
        <p:blipFill>
          <a:blip r:embed="rId3" cstate="print"/>
          <a:srcRect/>
          <a:stretch>
            <a:fillRect/>
          </a:stretch>
        </p:blipFill>
        <p:spPr bwMode="auto">
          <a:xfrm>
            <a:off x="76200" y="8"/>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Subtitle 2"/>
          <p:cNvSpPr txBox="1">
            <a:spLocks/>
          </p:cNvSpPr>
          <p:nvPr/>
        </p:nvSpPr>
        <p:spPr>
          <a:xfrm>
            <a:off x="76200" y="915566"/>
            <a:ext cx="8991600" cy="17281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spcBef>
                <a:spcPts val="0"/>
              </a:spcBef>
              <a:tabLst>
                <a:tab pos="228600" algn="l"/>
              </a:tabLst>
            </a:pPr>
            <a:r>
              <a:rPr lang="vi-VN" sz="2800" b="1" dirty="0" smtClean="0">
                <a:solidFill>
                  <a:srgbClr val="FF0000"/>
                </a:solidFill>
                <a:latin typeface="Arial" pitchFamily="34" charset="0"/>
                <a:cs typeface="Arial" pitchFamily="34" charset="0"/>
              </a:rPr>
              <a:t>Câu hỏi 1: </a:t>
            </a:r>
            <a:r>
              <a:rPr lang="vi-VN" sz="2800" b="1" dirty="0" smtClean="0">
                <a:solidFill>
                  <a:srgbClr val="0000FF"/>
                </a:solidFill>
                <a:latin typeface="Arial" pitchFamily="34" charset="0"/>
                <a:cs typeface="Arial" pitchFamily="34" charset="0"/>
              </a:rPr>
              <a:t>Trình bày được mục đích đặt ống thông lấy nước tiểu làm xét nghiệm</a:t>
            </a:r>
            <a:r>
              <a:rPr lang="en-US" sz="2800" b="1" dirty="0" smtClean="0">
                <a:solidFill>
                  <a:srgbClr val="0000FF"/>
                </a:solidFill>
                <a:latin typeface="Arial" pitchFamily="34" charset="0"/>
                <a:cs typeface="Arial" pitchFamily="34"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2803742170"/>
              </p:ext>
            </p:extLst>
          </p:nvPr>
        </p:nvGraphicFramePr>
        <p:xfrm>
          <a:off x="0" y="2468405"/>
          <a:ext cx="8892480" cy="2651760"/>
        </p:xfrm>
        <a:graphic>
          <a:graphicData uri="http://schemas.openxmlformats.org/drawingml/2006/table">
            <a:tbl>
              <a:tblPr firstRow="1" bandRow="1">
                <a:tableStyleId>{2D5ABB26-0587-4C30-8999-92F81FD0307C}</a:tableStyleId>
              </a:tblPr>
              <a:tblGrid>
                <a:gridCol w="8892480">
                  <a:extLst>
                    <a:ext uri="{9D8B030D-6E8A-4147-A177-3AD203B41FA5}">
                      <a16:colId xmlns:a16="http://schemas.microsoft.com/office/drawing/2014/main" val="20000"/>
                    </a:ext>
                  </a:extLst>
                </a:gridCol>
              </a:tblGrid>
              <a:tr h="370840">
                <a:tc>
                  <a:txBody>
                    <a:bodyPr/>
                    <a:lstStyle/>
                    <a:p>
                      <a:pPr marL="457200" indent="-457200" algn="just">
                        <a:lnSpc>
                          <a:spcPct val="150000"/>
                        </a:lnSpc>
                        <a:spcBef>
                          <a:spcPts val="0"/>
                        </a:spcBef>
                        <a:buFont typeface="Wingdings" panose="05000000000000000000" pitchFamily="2" charset="2"/>
                        <a:buChar char="v"/>
                      </a:pPr>
                      <a:r>
                        <a:rPr lang="vi-VN" sz="2800" b="1" dirty="0" smtClean="0">
                          <a:solidFill>
                            <a:srgbClr val="C00000"/>
                          </a:solidFill>
                          <a:latin typeface="Arial" pitchFamily="34" charset="0"/>
                          <a:cs typeface="Arial" pitchFamily="34" charset="0"/>
                        </a:rPr>
                        <a:t>Chẩn</a:t>
                      </a:r>
                      <a:r>
                        <a:rPr lang="vi-VN" sz="2800" b="1" baseline="0" dirty="0" smtClean="0">
                          <a:solidFill>
                            <a:srgbClr val="C00000"/>
                          </a:solidFill>
                          <a:latin typeface="Arial" pitchFamily="34" charset="0"/>
                          <a:cs typeface="Arial" pitchFamily="34" charset="0"/>
                        </a:rPr>
                        <a:t> </a:t>
                      </a:r>
                      <a:r>
                        <a:rPr lang="vi-VN" sz="2800" b="1" baseline="0" dirty="0" smtClean="0">
                          <a:solidFill>
                            <a:srgbClr val="C00000"/>
                          </a:solidFill>
                          <a:latin typeface="+mn-lt"/>
                          <a:cs typeface="Arial" pitchFamily="34" charset="0"/>
                        </a:rPr>
                        <a:t>đoán bệnh và Theo dõi bệnh lý thận: </a:t>
                      </a:r>
                      <a:r>
                        <a:rPr lang="vi-VN" sz="2800" b="1" baseline="0" dirty="0" smtClean="0">
                          <a:solidFill>
                            <a:srgbClr val="0070C0"/>
                          </a:solidFill>
                          <a:latin typeface="+mn-lt"/>
                          <a:cs typeface="Arial" pitchFamily="34" charset="0"/>
                        </a:rPr>
                        <a:t>Tìm vi sinh vật; Định lượng thành phần sinh hóa (đường, protein niệu ...); Tìm tế bào máu (hồng cầu, bạch cầu, hemoglobin ...) </a:t>
                      </a:r>
                      <a:endParaRPr lang="vi-VN" sz="2800" b="1" baseline="0" dirty="0" smtClean="0">
                        <a:solidFill>
                          <a:srgbClr val="0070C0"/>
                        </a:solidFill>
                        <a:latin typeface="Arial" pitchFamily="34" charset="0"/>
                        <a:cs typeface="Arial"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661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52400" y="1563638"/>
            <a:ext cx="8991600" cy="17281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spcBef>
                <a:spcPts val="0"/>
              </a:spcBef>
              <a:tabLst>
                <a:tab pos="228600" algn="l"/>
              </a:tabLst>
            </a:pPr>
            <a:r>
              <a:rPr lang="vi-VN" sz="2800" b="1" dirty="0" smtClean="0">
                <a:solidFill>
                  <a:srgbClr val="FF0000"/>
                </a:solidFill>
                <a:cs typeface="Arial" pitchFamily="34" charset="0"/>
              </a:rPr>
              <a:t>Câu </a:t>
            </a:r>
            <a:r>
              <a:rPr lang="vi-VN" sz="2800" b="1" dirty="0">
                <a:solidFill>
                  <a:srgbClr val="FF0000"/>
                </a:solidFill>
                <a:cs typeface="Arial" pitchFamily="34" charset="0"/>
              </a:rPr>
              <a:t>hỏi </a:t>
            </a:r>
            <a:r>
              <a:rPr lang="vi-VN" sz="2800" b="1" dirty="0" smtClean="0">
                <a:solidFill>
                  <a:srgbClr val="FF0000"/>
                </a:solidFill>
                <a:cs typeface="Arial" pitchFamily="34" charset="0"/>
              </a:rPr>
              <a:t>2: </a:t>
            </a:r>
            <a:r>
              <a:rPr lang="en-US" sz="2800" b="1" dirty="0" err="1" smtClean="0">
                <a:solidFill>
                  <a:srgbClr val="0000FF"/>
                </a:solidFill>
                <a:latin typeface="Arial" pitchFamily="34" charset="0"/>
                <a:cs typeface="Arial" pitchFamily="34" charset="0"/>
              </a:rPr>
              <a:t>Trình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bày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các</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trường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hợp</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áp</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dụng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đặt</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thông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tiểu</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lấy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nước</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tiểu</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làm</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xét</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nghiệm</a:t>
            </a:r>
            <a:r>
              <a:rPr lang="en-US" sz="2800" b="1" dirty="0" smtClean="0">
                <a:solidFill>
                  <a:srgbClr val="0000FF"/>
                </a:solidFill>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7</a:t>
            </a:fld>
            <a:endParaRPr lang="en-US">
              <a:solidFill>
                <a:prstClr val="black">
                  <a:tint val="75000"/>
                </a:prstClr>
              </a:solidFill>
            </a:endParaRPr>
          </a:p>
        </p:txBody>
      </p:sp>
      <p:sp>
        <p:nvSpPr>
          <p:cNvPr id="8"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a:solidFill>
                  <a:schemeClr val="bg1"/>
                </a:solidFill>
                <a:latin typeface="Tahoma" pitchFamily="34" charset="0"/>
                <a:ea typeface="Tahoma" pitchFamily="34" charset="0"/>
                <a:cs typeface="Tahoma" pitchFamily="34" charset="0"/>
              </a:rPr>
              <a:t>3</a:t>
            </a:r>
            <a:r>
              <a:rPr lang="en-US" sz="2800" b="1" dirty="0" smtClean="0">
                <a:solidFill>
                  <a:schemeClr val="bg1"/>
                </a:solidFill>
                <a:latin typeface="Tahoma" pitchFamily="34" charset="0"/>
                <a:ea typeface="Tahoma" pitchFamily="34" charset="0"/>
                <a:cs typeface="Tahoma" pitchFamily="34" charset="0"/>
              </a:rPr>
              <a:t>. ÁP DỤNG</a:t>
            </a:r>
            <a:endParaRPr lang="en-US" sz="2800" b="1" dirty="0">
              <a:solidFill>
                <a:schemeClr val="bg1"/>
              </a:solidFill>
              <a:latin typeface="Tahoma" pitchFamily="34" charset="0"/>
              <a:ea typeface="Tahoma" pitchFamily="34" charset="0"/>
              <a:cs typeface="Tahoma" pitchFamily="34" charset="0"/>
            </a:endParaRPr>
          </a:p>
        </p:txBody>
      </p:sp>
      <p:pic>
        <p:nvPicPr>
          <p:cNvPr id="9"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013507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52400" y="1768927"/>
            <a:ext cx="8991600" cy="596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spcBef>
                <a:spcPts val="0"/>
              </a:spcBef>
              <a:tabLst>
                <a:tab pos="228600" algn="l"/>
              </a:tabLst>
            </a:pPr>
            <a:r>
              <a:rPr lang="en-US" sz="2600" b="1" dirty="0">
                <a:solidFill>
                  <a:srgbClr val="000099"/>
                </a:solidFill>
                <a:latin typeface="Arial" pitchFamily="34" charset="0"/>
                <a:cs typeface="Arial" pitchFamily="34" charset="0"/>
              </a:rPr>
              <a:t>	</a:t>
            </a:r>
            <a:endParaRPr lang="en-US" sz="2600" b="1" dirty="0" smtClean="0">
              <a:solidFill>
                <a:srgbClr val="000099"/>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8</a:t>
            </a:fld>
            <a:endParaRPr lang="en-US">
              <a:solidFill>
                <a:prstClr val="black">
                  <a:tint val="75000"/>
                </a:prstClr>
              </a:solidFill>
            </a:endParaRPr>
          </a:p>
        </p:txBody>
      </p:sp>
      <p:sp>
        <p:nvSpPr>
          <p:cNvPr id="3" name="Rectangle 2"/>
          <p:cNvSpPr/>
          <p:nvPr/>
        </p:nvSpPr>
        <p:spPr>
          <a:xfrm>
            <a:off x="251519" y="1187800"/>
            <a:ext cx="8463503" cy="3890489"/>
          </a:xfrm>
          <a:prstGeom prst="rect">
            <a:avLst/>
          </a:prstGeom>
        </p:spPr>
        <p:txBody>
          <a:bodyPr wrap="square">
            <a:spAutoFit/>
          </a:bodyPr>
          <a:lstStyle/>
          <a:p>
            <a:pPr marL="457200" lvl="0" indent="-457200" algn="just">
              <a:lnSpc>
                <a:spcPct val="150000"/>
              </a:lnSpc>
              <a:buFont typeface="Wingdings" panose="05000000000000000000" pitchFamily="2" charset="2"/>
              <a:buChar char="§"/>
            </a:pPr>
            <a:r>
              <a:rPr lang="vi-VN" sz="2800" b="1" dirty="0" smtClean="0">
                <a:solidFill>
                  <a:srgbClr val="FF0000"/>
                </a:solidFill>
                <a:latin typeface="Arial" pitchFamily="34" charset="0"/>
                <a:ea typeface="Tahoma" pitchFamily="34" charset="0"/>
                <a:cs typeface="Arial" pitchFamily="34" charset="0"/>
              </a:rPr>
              <a:t>Nhiễm khuẩn tiết niệu: </a:t>
            </a:r>
            <a:r>
              <a:rPr lang="vi-VN" sz="2800" b="1" dirty="0" smtClean="0">
                <a:solidFill>
                  <a:srgbClr val="0000FF"/>
                </a:solidFill>
                <a:latin typeface="Arial" pitchFamily="34" charset="0"/>
                <a:ea typeface="Tahoma" pitchFamily="34" charset="0"/>
                <a:cs typeface="Arial" pitchFamily="34" charset="0"/>
              </a:rPr>
              <a:t>tìm vi khuẩn, ký sinh trùng, hồng cầu, bạch cầu...</a:t>
            </a:r>
          </a:p>
          <a:p>
            <a:pPr marL="457200" lvl="0" indent="-457200" algn="just">
              <a:lnSpc>
                <a:spcPct val="150000"/>
              </a:lnSpc>
              <a:buFont typeface="Wingdings" panose="05000000000000000000" pitchFamily="2" charset="2"/>
              <a:buChar char="§"/>
            </a:pPr>
            <a:r>
              <a:rPr lang="vi-VN" sz="2800" b="1" dirty="0">
                <a:solidFill>
                  <a:srgbClr val="FF0000"/>
                </a:solidFill>
                <a:ea typeface="Tahoma" pitchFamily="34" charset="0"/>
                <a:cs typeface="Arial" pitchFamily="34" charset="0"/>
              </a:rPr>
              <a:t>Chấn thương đường tiết </a:t>
            </a:r>
            <a:r>
              <a:rPr lang="vi-VN" sz="2800" b="1" dirty="0" smtClean="0">
                <a:solidFill>
                  <a:srgbClr val="FF0000"/>
                </a:solidFill>
                <a:ea typeface="Tahoma" pitchFamily="34" charset="0"/>
                <a:cs typeface="Arial" pitchFamily="34" charset="0"/>
              </a:rPr>
              <a:t>niệu: </a:t>
            </a:r>
            <a:r>
              <a:rPr lang="vi-VN" sz="2800" b="1" dirty="0" smtClean="0">
                <a:solidFill>
                  <a:srgbClr val="0000FF"/>
                </a:solidFill>
                <a:ea typeface="Tahoma" pitchFamily="34" charset="0"/>
                <a:cs typeface="Arial" pitchFamily="34" charset="0"/>
              </a:rPr>
              <a:t>tìm hồng cầu, bạch cầu ..</a:t>
            </a:r>
          </a:p>
          <a:p>
            <a:pPr marL="457200" lvl="0" indent="-457200" algn="just">
              <a:lnSpc>
                <a:spcPct val="150000"/>
              </a:lnSpc>
              <a:buFont typeface="Wingdings" panose="05000000000000000000" pitchFamily="2" charset="2"/>
              <a:buChar char="§"/>
            </a:pPr>
            <a:r>
              <a:rPr lang="vi-VN" sz="2800" b="1" dirty="0" smtClean="0">
                <a:solidFill>
                  <a:srgbClr val="FF0000"/>
                </a:solidFill>
                <a:ea typeface="Tahoma" pitchFamily="34" charset="0"/>
                <a:cs typeface="Arial" pitchFamily="34" charset="0"/>
              </a:rPr>
              <a:t>Rối loạn chức </a:t>
            </a:r>
            <a:r>
              <a:rPr lang="vi-VN" sz="2800" b="1" dirty="0">
                <a:solidFill>
                  <a:srgbClr val="FF0000"/>
                </a:solidFill>
                <a:ea typeface="Tahoma" pitchFamily="34" charset="0"/>
                <a:cs typeface="Arial" pitchFamily="34" charset="0"/>
              </a:rPr>
              <a:t>năng </a:t>
            </a:r>
            <a:r>
              <a:rPr lang="vi-VN" sz="2800" b="1" dirty="0" smtClean="0">
                <a:solidFill>
                  <a:srgbClr val="FF0000"/>
                </a:solidFill>
                <a:ea typeface="Tahoma" pitchFamily="34" charset="0"/>
                <a:cs typeface="Arial" pitchFamily="34" charset="0"/>
              </a:rPr>
              <a:t>thận: </a:t>
            </a:r>
            <a:r>
              <a:rPr lang="vi-VN" sz="2800" b="1" dirty="0" smtClean="0">
                <a:solidFill>
                  <a:srgbClr val="0000FF"/>
                </a:solidFill>
                <a:ea typeface="Tahoma" pitchFamily="34" charset="0"/>
                <a:cs typeface="Arial" pitchFamily="34" charset="0"/>
              </a:rPr>
              <a:t>đường, protein, PH ...</a:t>
            </a:r>
            <a:endParaRPr lang="vi-VN" sz="2800" b="1" dirty="0">
              <a:solidFill>
                <a:srgbClr val="0000FF"/>
              </a:solidFill>
              <a:ea typeface="Tahoma" pitchFamily="34" charset="0"/>
              <a:cs typeface="Arial" pitchFamily="34" charset="0"/>
            </a:endParaRPr>
          </a:p>
        </p:txBody>
      </p:sp>
      <p:sp>
        <p:nvSpPr>
          <p:cNvPr id="9" name="Title 1"/>
          <p:cNvSpPr>
            <a:spLocks noGrp="1"/>
          </p:cNvSpPr>
          <p:nvPr>
            <p:ph type="ctrTitle"/>
          </p:nvPr>
        </p:nvSpPr>
        <p:spPr>
          <a:xfrm>
            <a:off x="0" y="-20538"/>
            <a:ext cx="9144000" cy="6222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vi-VN" sz="2800" b="1" dirty="0">
                <a:solidFill>
                  <a:schemeClr val="bg1"/>
                </a:solidFill>
                <a:latin typeface="Tahoma" pitchFamily="34" charset="0"/>
                <a:ea typeface="Tahoma" pitchFamily="34" charset="0"/>
                <a:cs typeface="Tahoma" pitchFamily="34" charset="0"/>
              </a:rPr>
              <a:t>3</a:t>
            </a:r>
            <a:r>
              <a:rPr lang="en-US" sz="2800" b="1" dirty="0" smtClean="0">
                <a:solidFill>
                  <a:schemeClr val="bg1"/>
                </a:solidFill>
                <a:latin typeface="Tahoma" pitchFamily="34" charset="0"/>
                <a:ea typeface="Tahoma" pitchFamily="34" charset="0"/>
                <a:cs typeface="Tahoma" pitchFamily="34" charset="0"/>
              </a:rPr>
              <a:t>. ÁP DỤNG</a:t>
            </a:r>
            <a:endParaRPr lang="en-US" sz="2800" b="1" dirty="0">
              <a:solidFill>
                <a:schemeClr val="bg1"/>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05112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49237" y="1733550"/>
            <a:ext cx="8991600" cy="1990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spcBef>
                <a:spcPts val="0"/>
              </a:spcBef>
              <a:tabLst>
                <a:tab pos="228600" algn="l"/>
              </a:tabLst>
            </a:pPr>
            <a:r>
              <a:rPr lang="vi-VN" sz="2800" b="1" dirty="0" smtClean="0">
                <a:solidFill>
                  <a:srgbClr val="FF0000"/>
                </a:solidFill>
                <a:cs typeface="Arial" pitchFamily="34" charset="0"/>
              </a:rPr>
              <a:t>Câu </a:t>
            </a:r>
            <a:r>
              <a:rPr lang="vi-VN" sz="2800" b="1" dirty="0">
                <a:solidFill>
                  <a:srgbClr val="FF0000"/>
                </a:solidFill>
                <a:cs typeface="Arial" pitchFamily="34" charset="0"/>
              </a:rPr>
              <a:t>hỏi </a:t>
            </a:r>
            <a:r>
              <a:rPr lang="vi-VN" sz="2800" b="1" dirty="0" smtClean="0">
                <a:solidFill>
                  <a:srgbClr val="FF0000"/>
                </a:solidFill>
                <a:cs typeface="Arial" pitchFamily="34" charset="0"/>
              </a:rPr>
              <a:t>3: </a:t>
            </a:r>
            <a:r>
              <a:rPr lang="en-US" sz="2800" b="1" dirty="0" err="1" smtClean="0">
                <a:solidFill>
                  <a:srgbClr val="0000FF"/>
                </a:solidFill>
                <a:latin typeface="Arial" pitchFamily="34" charset="0"/>
                <a:cs typeface="Arial" pitchFamily="34" charset="0"/>
              </a:rPr>
              <a:t>Trình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bày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các</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trường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hợp</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áp</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không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dụng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đặt</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thông</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tiểu</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lấy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nước</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tiểu</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làm</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xét</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nghiệm</a:t>
            </a:r>
            <a:r>
              <a:rPr lang="en-US" sz="2800" b="1" dirty="0" smtClean="0">
                <a:solidFill>
                  <a:srgbClr val="0000FF"/>
                </a:solidFill>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4EAF65A9-22AB-466A-842E-C5BF9E56D958}" type="slidenum">
              <a:rPr lang="en-US" smtClean="0">
                <a:solidFill>
                  <a:prstClr val="black">
                    <a:tint val="75000"/>
                  </a:prstClr>
                </a:solidFill>
              </a:rPr>
              <a:pPr/>
              <a:t>9</a:t>
            </a:fld>
            <a:endParaRPr lang="en-US">
              <a:solidFill>
                <a:prstClr val="black">
                  <a:tint val="75000"/>
                </a:prstClr>
              </a:solidFill>
            </a:endParaRPr>
          </a:p>
        </p:txBody>
      </p:sp>
      <p:sp>
        <p:nvSpPr>
          <p:cNvPr id="8" name="Title 1"/>
          <p:cNvSpPr txBox="1">
            <a:spLocks/>
          </p:cNvSpPr>
          <p:nvPr/>
        </p:nvSpPr>
        <p:spPr>
          <a:xfrm>
            <a:off x="0" y="-20538"/>
            <a:ext cx="9144000" cy="6222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a:solidFill>
                  <a:schemeClr val="bg1"/>
                </a:solidFill>
                <a:latin typeface="Tahoma" pitchFamily="34" charset="0"/>
                <a:ea typeface="Tahoma" pitchFamily="34" charset="0"/>
                <a:cs typeface="Tahoma" pitchFamily="34" charset="0"/>
              </a:rPr>
              <a:t>4</a:t>
            </a:r>
            <a:r>
              <a:rPr lang="en-US" sz="2800" b="1" dirty="0" smtClean="0">
                <a:solidFill>
                  <a:schemeClr val="bg1"/>
                </a:solidFill>
                <a:latin typeface="Tahoma" pitchFamily="34" charset="0"/>
                <a:ea typeface="Tahoma" pitchFamily="34" charset="0"/>
                <a:cs typeface="Tahoma" pitchFamily="34" charset="0"/>
              </a:rPr>
              <a:t>. KHÔNG ÁP DỤNG</a:t>
            </a:r>
            <a:endParaRPr lang="en-US" sz="2800" b="1" dirty="0">
              <a:solidFill>
                <a:schemeClr val="bg1"/>
              </a:solidFill>
              <a:latin typeface="Tahoma" pitchFamily="34" charset="0"/>
              <a:ea typeface="Tahoma" pitchFamily="34" charset="0"/>
              <a:cs typeface="Tahoma" pitchFamily="34" charset="0"/>
            </a:endParaRPr>
          </a:p>
        </p:txBody>
      </p:sp>
      <p:pic>
        <p:nvPicPr>
          <p:cNvPr id="9" name="Picture 2" descr="C:\Users\VN-Pro\Desktop\Quy chuan Logo Cao Dang y Bach Mai_nho.jpg"/>
          <p:cNvPicPr>
            <a:picLocks noChangeAspect="1" noChangeArrowheads="1"/>
          </p:cNvPicPr>
          <p:nvPr/>
        </p:nvPicPr>
        <p:blipFill>
          <a:blip r:embed="rId3" cstate="print"/>
          <a:srcRect/>
          <a:stretch>
            <a:fillRect/>
          </a:stretch>
        </p:blipFill>
        <p:spPr bwMode="auto">
          <a:xfrm>
            <a:off x="8460433"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descr="D:\ảnh\LOGO bachmai.jpg"/>
          <p:cNvPicPr>
            <a:picLocks noChangeAspect="1" noChangeArrowheads="1"/>
          </p:cNvPicPr>
          <p:nvPr/>
        </p:nvPicPr>
        <p:blipFill>
          <a:blip r:embed="rId4" cstate="print"/>
          <a:srcRect/>
          <a:stretch>
            <a:fillRect/>
          </a:stretch>
        </p:blipFill>
        <p:spPr bwMode="auto">
          <a:xfrm>
            <a:off x="35495" y="-20538"/>
            <a:ext cx="640080" cy="6222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97876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13598</TotalTime>
  <Words>1754</Words>
  <Application>Microsoft Office PowerPoint</Application>
  <PresentationFormat>On-screen Show (16:9)</PresentationFormat>
  <Paragraphs>290</Paragraphs>
  <Slides>26</Slides>
  <Notes>19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26</vt:i4>
      </vt:variant>
    </vt:vector>
  </HeadingPairs>
  <TitlesOfParts>
    <vt:vector size="38" baseType="lpstr">
      <vt:lpstr>Arial</vt:lpstr>
      <vt:lpstr>Calibri</vt:lpstr>
      <vt:lpstr>MS Mincho</vt:lpstr>
      <vt:lpstr>Tahoma</vt:lpstr>
      <vt:lpstr>Times New Roman</vt:lpstr>
      <vt:lpstr>Wingdings</vt:lpstr>
      <vt:lpstr>Office Theme</vt:lpstr>
      <vt:lpstr>Custom Design</vt:lpstr>
      <vt:lpstr>1_Custom Design</vt:lpstr>
      <vt:lpstr>1_Office Theme</vt:lpstr>
      <vt:lpstr>2_Office Theme</vt:lpstr>
      <vt:lpstr>3_Office Theme</vt:lpstr>
      <vt:lpstr>TRƯỜNG CAO ĐẲNG Y TẾ BẠCH MAI</vt:lpstr>
      <vt:lpstr>TRƯỜNG CAO ĐẲNG Y TẾ BẠCH MAI</vt:lpstr>
      <vt:lpstr>PowerPoint Presentation</vt:lpstr>
      <vt:lpstr>PowerPoint Presentation</vt:lpstr>
      <vt:lpstr>PowerPoint Presentation</vt:lpstr>
      <vt:lpstr>PowerPoint Presentation</vt:lpstr>
      <vt:lpstr>PowerPoint Presentation</vt:lpstr>
      <vt:lpstr>3. ÁP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THỰC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Kỹ thuật thông tiểu , lấy nước tiểu XN, lấy nước tiểu 24h, dẫn lưu, rửa bàng quang</dc:title>
  <dc:creator>Van</dc:creator>
  <cp:lastModifiedBy>Admin</cp:lastModifiedBy>
  <cp:revision>641</cp:revision>
  <dcterms:created xsi:type="dcterms:W3CDTF">2015-09-09T22:56:58Z</dcterms:created>
  <dcterms:modified xsi:type="dcterms:W3CDTF">2020-08-17T17:42:06Z</dcterms:modified>
</cp:coreProperties>
</file>